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6">
  <p:sldMasterIdLst>
    <p:sldMasterId id="2147483735" r:id="rId1"/>
  </p:sldMasterIdLst>
  <p:notesMasterIdLst>
    <p:notesMasterId r:id="rId72"/>
  </p:notesMasterIdLst>
  <p:handoutMasterIdLst>
    <p:handoutMasterId r:id="rId73"/>
  </p:handoutMasterIdLst>
  <p:sldIdLst>
    <p:sldId id="4770" r:id="rId2"/>
    <p:sldId id="4775" r:id="rId3"/>
    <p:sldId id="4776" r:id="rId4"/>
    <p:sldId id="4777" r:id="rId5"/>
    <p:sldId id="4778" r:id="rId6"/>
    <p:sldId id="4779" r:id="rId7"/>
    <p:sldId id="4728" r:id="rId8"/>
    <p:sldId id="4805" r:id="rId9"/>
    <p:sldId id="4747" r:id="rId10"/>
    <p:sldId id="4741" r:id="rId11"/>
    <p:sldId id="4751" r:id="rId12"/>
    <p:sldId id="4769" r:id="rId13"/>
    <p:sldId id="4733" r:id="rId14"/>
    <p:sldId id="4757" r:id="rId15"/>
    <p:sldId id="4743" r:id="rId16"/>
    <p:sldId id="4755" r:id="rId17"/>
    <p:sldId id="4767" r:id="rId18"/>
    <p:sldId id="4768" r:id="rId19"/>
    <p:sldId id="4756" r:id="rId20"/>
    <p:sldId id="4780" r:id="rId21"/>
    <p:sldId id="4737" r:id="rId22"/>
    <p:sldId id="4731" r:id="rId23"/>
    <p:sldId id="4771" r:id="rId24"/>
    <p:sldId id="4772" r:id="rId25"/>
    <p:sldId id="4773" r:id="rId26"/>
    <p:sldId id="4774" r:id="rId27"/>
    <p:sldId id="4781" r:id="rId28"/>
    <p:sldId id="4782" r:id="rId29"/>
    <p:sldId id="4783" r:id="rId30"/>
    <p:sldId id="4784" r:id="rId31"/>
    <p:sldId id="4788" r:id="rId32"/>
    <p:sldId id="4791" r:id="rId33"/>
    <p:sldId id="4789" r:id="rId34"/>
    <p:sldId id="4787" r:id="rId35"/>
    <p:sldId id="4792" r:id="rId36"/>
    <p:sldId id="4800" r:id="rId37"/>
    <p:sldId id="4801" r:id="rId38"/>
    <p:sldId id="4802" r:id="rId39"/>
    <p:sldId id="4803" r:id="rId40"/>
    <p:sldId id="4804" r:id="rId41"/>
    <p:sldId id="4793" r:id="rId42"/>
    <p:sldId id="4806" r:id="rId43"/>
    <p:sldId id="4807" r:id="rId44"/>
    <p:sldId id="4797" r:id="rId45"/>
    <p:sldId id="4786" r:id="rId46"/>
    <p:sldId id="4820" r:id="rId47"/>
    <p:sldId id="4821" r:id="rId48"/>
    <p:sldId id="4822" r:id="rId49"/>
    <p:sldId id="4823" r:id="rId50"/>
    <p:sldId id="4824" r:id="rId51"/>
    <p:sldId id="4825" r:id="rId52"/>
    <p:sldId id="4826" r:id="rId53"/>
    <p:sldId id="4794" r:id="rId54"/>
    <p:sldId id="4795" r:id="rId55"/>
    <p:sldId id="4827" r:id="rId56"/>
    <p:sldId id="4796" r:id="rId57"/>
    <p:sldId id="4799" r:id="rId58"/>
    <p:sldId id="4808" r:id="rId59"/>
    <p:sldId id="4809" r:id="rId60"/>
    <p:sldId id="4810" r:id="rId61"/>
    <p:sldId id="4811" r:id="rId62"/>
    <p:sldId id="4812" r:id="rId63"/>
    <p:sldId id="4813" r:id="rId64"/>
    <p:sldId id="4814" r:id="rId65"/>
    <p:sldId id="4815" r:id="rId66"/>
    <p:sldId id="4816" r:id="rId67"/>
    <p:sldId id="4817" r:id="rId68"/>
    <p:sldId id="4818" r:id="rId69"/>
    <p:sldId id="4819" r:id="rId70"/>
    <p:sldId id="4785" r:id="rId71"/>
  </p:sldIdLst>
  <p:sldSz cx="9144000" cy="6858000" type="screen4x3"/>
  <p:notesSz cx="9928225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2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40C00"/>
    <a:srgbClr val="800000"/>
    <a:srgbClr val="633B00"/>
    <a:srgbClr val="C00000"/>
    <a:srgbClr val="E46C0A"/>
    <a:srgbClr val="003300"/>
    <a:srgbClr val="1F9124"/>
    <a:srgbClr val="FF0000"/>
    <a:srgbClr val="328C83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735" autoAdjust="0"/>
    <p:restoredTop sz="96358" autoAdjust="0"/>
  </p:normalViewPr>
  <p:slideViewPr>
    <p:cSldViewPr>
      <p:cViewPr>
        <p:scale>
          <a:sx n="70" d="100"/>
          <a:sy n="70" d="100"/>
        </p:scale>
        <p:origin x="-1272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185" d="100"/>
          <a:sy n="185" d="100"/>
        </p:scale>
        <p:origin x="-2946" y="-90"/>
      </p:cViewPr>
      <p:guideLst>
        <p:guide orient="horz" pos="2142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image" Target="../media/image18.jpeg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0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rg\&#1052;&#1086;&#1080;%20&#1076;&#1086;&#1082;&#1091;&#1084;&#1077;&#1085;&#1090;&#1099;\&#1052;&#1072;&#1090;&#1077;&#1088;&#1080;&#1072;&#1083;&#1099;%20&#1055;&#1088;&#1072;&#1074;&#1080;&#1090;&#1077;&#1083;&#1100;&#1089;&#1090;&#1074;&#1091;%20&#1054;&#1054;%20&#1086;&#1073;%20&#1080;&#1089;&#1087;&#1086;&#1083;&#1085;&#1077;&#1085;&#1080;&#1080;%20&#1073;&#1102;&#1076;&#1078;&#1077;&#1090;&#1086;&#1074;\2016%20&#1075;&#1086;&#1076;\&#1058;&#1072;&#1073;&#1083;&#1080;&#1094;&#1099;%20&#1075;&#1086;&#1076;%202016&#1075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rg\&#1052;&#1086;&#1080;%20&#1076;&#1086;&#1082;&#1091;&#1084;&#1077;&#1085;&#1090;&#1099;\&#1052;&#1072;&#1090;&#1077;&#1088;&#1080;&#1072;&#1083;&#1099;%20&#1055;&#1088;&#1072;&#1074;&#1080;&#1090;&#1077;&#1083;&#1100;&#1089;&#1090;&#1074;&#1091;%20&#1054;&#1054;%20&#1086;&#1073;%20&#1080;&#1089;&#1087;&#1086;&#1083;&#1085;&#1077;&#1085;&#1080;&#1080;%20&#1073;&#1102;&#1076;&#1078;&#1077;&#1090;&#1086;&#1074;\9%20&#1084;&#1077;&#1089;%202016&#1075;\&#1085;&#1072;%2024.10.2016%20&#1075;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latonovaVI\Desktop\260617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rostu\&#1041;&#1102;&#1076;&#1078;&#1077;&#1090;&#1085;&#1099;&#1081;\2017\&#1085;&#1072;%20&#1055;&#1088;&#1072;&#1074;&#1080;&#1090;&#1077;&#1083;&#1100;&#1089;&#1090;&#1074;&#1086;\&#1076;&#1083;&#1103;%20&#1089;&#1083;&#1072;&#1081;&#1076;&#1086;&#107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5.1438729030107794E-2"/>
          <c:y val="0.19423545291504421"/>
          <c:w val="0.93995789085765469"/>
          <c:h val="0.6640355256342368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</c:spPr>
          <c:dLbls>
            <c:dLbl>
              <c:idx val="0"/>
              <c:layout>
                <c:manualLayout>
                  <c:x val="8.1212746912493004E-3"/>
                  <c:y val="-2.511697834439750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5142942563744047E-3"/>
                  <c:y val="-2.511697834439750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261187781303498E-3"/>
                  <c:y val="-2.304776381267882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1225496017684066E-3"/>
                  <c:y val="-2.511700171824024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468685954496488E-3"/>
                  <c:y val="-2.216294149134944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037276797609658E-2"/>
                  <c:y val="-2.290510289621501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3016900561183265E-3"/>
                  <c:y val="-9.1620411584860187E-3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2012 год </c:v>
                </c:pt>
                <c:pt idx="1">
                  <c:v>2013 год 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 (оценка)</c:v>
                </c:pt>
                <c:pt idx="5">
                  <c:v>2017 год (оценка)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146.1</c:v>
                </c:pt>
                <c:pt idx="1">
                  <c:v>164.8</c:v>
                </c:pt>
                <c:pt idx="2" formatCode="0.0">
                  <c:v>178.8</c:v>
                </c:pt>
                <c:pt idx="3" formatCode="0.0">
                  <c:v>205.8</c:v>
                </c:pt>
                <c:pt idx="4" formatCode="0.0">
                  <c:v>217.6</c:v>
                </c:pt>
                <c:pt idx="5" formatCode="0.0">
                  <c:v>226.5</c:v>
                </c:pt>
              </c:numCache>
            </c:numRef>
          </c:val>
        </c:ser>
        <c:shape val="cylinder"/>
        <c:axId val="98393472"/>
        <c:axId val="98395264"/>
        <c:axId val="0"/>
      </c:bar3DChart>
      <c:catAx>
        <c:axId val="9839347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395264"/>
        <c:crosses val="autoZero"/>
        <c:auto val="1"/>
        <c:lblAlgn val="ctr"/>
        <c:lblOffset val="100"/>
      </c:catAx>
      <c:valAx>
        <c:axId val="98395264"/>
        <c:scaling>
          <c:orientation val="minMax"/>
          <c:max val="220"/>
          <c:min val="0"/>
        </c:scaling>
        <c:axPos val="l"/>
        <c:numFmt formatCode="0.0" sourceLinked="1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3934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300860741078769E-2"/>
          <c:y val="0.26507655970714938"/>
          <c:w val="0.85036768608593249"/>
          <c:h val="0.5581324297300287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зарегистрированной безработицы (на конец года)</c:v>
                </c:pt>
              </c:strCache>
            </c:strRef>
          </c:tx>
          <c:spPr>
            <a:ln w="60325">
              <a:solidFill>
                <a:srgbClr val="002060"/>
              </a:solidFill>
            </a:ln>
          </c:spPr>
          <c:marker>
            <c:symbol val="diamond"/>
            <c:size val="1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dPt>
            <c:idx val="5"/>
            <c:spPr>
              <a:ln w="60325">
                <a:solidFill>
                  <a:srgbClr val="002060"/>
                </a:solidFill>
                <a:prstDash val="solid"/>
              </a:ln>
            </c:spPr>
          </c:dPt>
          <c:dPt>
            <c:idx val="6"/>
            <c:spPr>
              <a:ln w="60325">
                <a:solidFill>
                  <a:srgbClr val="002060"/>
                </a:solidFill>
                <a:prstDash val="solid"/>
              </a:ln>
            </c:spPr>
          </c:dPt>
          <c:dPt>
            <c:idx val="7"/>
            <c:spPr>
              <a:ln w="60325">
                <a:solidFill>
                  <a:srgbClr val="002060"/>
                </a:solidFill>
                <a:prstDash val="dash"/>
              </a:ln>
            </c:spPr>
          </c:dPt>
          <c:dLbls>
            <c:dLbl>
              <c:idx val="0"/>
              <c:layout>
                <c:manualLayout>
                  <c:x val="-2.8442034908902625E-2"/>
                  <c:y val="-4.465045374705201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331526181677021E-2"/>
                  <c:y val="-5.134802180910982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4175729672567231E-2"/>
                  <c:y val="-4.4650453747052059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597831418012411E-2"/>
                  <c:y val="-4.465045374705201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5552543636128281E-2"/>
                  <c:y val="-4.465045374705201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1331526181677021E-2"/>
                  <c:y val="-4.688297643440471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4221017454451198E-2"/>
                  <c:y val="-4.911549912175733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4221017454451312E-2"/>
                  <c:y val="-3.7952885684994296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 </c:v>
                </c:pt>
                <c:pt idx="5">
                  <c:v>2015 год </c:v>
                </c:pt>
                <c:pt idx="6">
                  <c:v>2016 год </c:v>
                </c:pt>
                <c:pt idx="7">
                  <c:v>2017 год (оценка)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1.7</c:v>
                </c:pt>
                <c:pt idx="1">
                  <c:v>1.5</c:v>
                </c:pt>
                <c:pt idx="2">
                  <c:v>1.2</c:v>
                </c:pt>
                <c:pt idx="3">
                  <c:v>0.9</c:v>
                </c:pt>
                <c:pt idx="4">
                  <c:v>1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</c:numCache>
            </c:numRef>
          </c:val>
        </c:ser>
        <c:marker val="1"/>
        <c:axId val="117145600"/>
        <c:axId val="117147136"/>
      </c:lineChart>
      <c:catAx>
        <c:axId val="11714560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147136"/>
        <c:crosses val="autoZero"/>
        <c:auto val="1"/>
        <c:lblAlgn val="ctr"/>
        <c:lblOffset val="100"/>
      </c:catAx>
      <c:valAx>
        <c:axId val="11714713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>
                    <a:latin typeface="Calibri" pitchFamily="34" charset="0"/>
                    <a:cs typeface="Calibri" pitchFamily="34" charset="0"/>
                  </a:defRPr>
                </a:pPr>
                <a:r>
                  <a:rPr lang="ru-RU" sz="1400" dirty="0" smtClean="0">
                    <a:latin typeface="Calibri" pitchFamily="34" charset="0"/>
                    <a:cs typeface="Calibri" pitchFamily="34" charset="0"/>
                  </a:rPr>
                  <a:t>% </a:t>
                </a:r>
                <a:endParaRPr lang="ru-RU" sz="1400" dirty="0">
                  <a:latin typeface="Calibri" pitchFamily="34" charset="0"/>
                  <a:cs typeface="Calibri" pitchFamily="34" charset="0"/>
                </a:endParaRPr>
              </a:p>
            </c:rich>
          </c:tx>
        </c:title>
        <c:numFmt formatCode="0.0" sourceLinked="1"/>
        <c:maj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1456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3985072178477687"/>
          <c:y val="0.3057338375778843"/>
          <c:w val="0.71633956692913392"/>
          <c:h val="0.69426616242211558"/>
        </c:manualLayout>
      </c:layout>
      <c:pie3DChart>
        <c:varyColors val="1"/>
        <c:ser>
          <c:idx val="0"/>
          <c:order val="0"/>
          <c:explosion val="28"/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9F5FCF"/>
              </a:solidFill>
            </c:spPr>
          </c:dPt>
          <c:dLbls>
            <c:dLbl>
              <c:idx val="0"/>
              <c:layout>
                <c:manualLayout>
                  <c:x val="7.7045275590551188E-2"/>
                  <c:y val="-0.14359654525602641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Налог на прибыль организаций</a:t>
                    </a:r>
                    <a:r>
                      <a:rPr lang="ru-RU" dirty="0"/>
                      <a:t>
3 </a:t>
                    </a:r>
                    <a:r>
                      <a:rPr lang="ru-RU" dirty="0" smtClean="0"/>
                      <a:t>773,7 </a:t>
                    </a:r>
                    <a:r>
                      <a:rPr lang="ru-RU" dirty="0" err="1" smtClean="0"/>
                      <a:t>млн</a:t>
                    </a:r>
                    <a:r>
                      <a:rPr lang="ru-RU" dirty="0" smtClean="0"/>
                      <a:t> рублей</a:t>
                    </a:r>
                    <a:r>
                      <a:rPr lang="ru-RU" dirty="0"/>
                      <a:t>
23%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b="1" dirty="0"/>
                      <a:t>Транспортный налог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725,5 </a:t>
                    </a:r>
                    <a:r>
                      <a:rPr lang="ru-RU" dirty="0" err="1" smtClean="0"/>
                      <a:t>млн</a:t>
                    </a:r>
                    <a:r>
                      <a:rPr lang="ru-RU" dirty="0" smtClean="0"/>
                      <a:t> рублей</a:t>
                    </a:r>
                    <a:r>
                      <a:rPr lang="ru-RU" dirty="0"/>
                      <a:t>
4%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2"/>
              <c:layout>
                <c:manualLayout>
                  <c:x val="-0.10863856080489939"/>
                  <c:y val="-0.16568485182178189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Налог </a:t>
                    </a:r>
                    <a:r>
                      <a:rPr lang="ru-RU" b="1" dirty="0"/>
                      <a:t>на доходы физических лиц</a:t>
                    </a:r>
                    <a:r>
                      <a:rPr lang="ru-RU" dirty="0"/>
                      <a:t>
5 </a:t>
                    </a:r>
                    <a:r>
                      <a:rPr lang="ru-RU" dirty="0" smtClean="0"/>
                      <a:t>939,2 </a:t>
                    </a:r>
                    <a:r>
                      <a:rPr lang="ru-RU" dirty="0" err="1" smtClean="0"/>
                      <a:t>млн</a:t>
                    </a:r>
                    <a:r>
                      <a:rPr lang="ru-RU" dirty="0" smtClean="0"/>
                      <a:t> рублей</a:t>
                    </a:r>
                    <a:r>
                      <a:rPr lang="ru-RU" dirty="0"/>
                      <a:t>
35%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3"/>
              <c:tx>
                <c:rich>
                  <a:bodyPr/>
                  <a:lstStyle/>
                  <a:p>
                    <a:r>
                      <a:rPr lang="ru-RU" b="1" dirty="0"/>
                      <a:t>Акцизы</a:t>
                    </a:r>
                    <a:r>
                      <a:rPr lang="ru-RU" dirty="0"/>
                      <a:t>
3 </a:t>
                    </a:r>
                    <a:r>
                      <a:rPr lang="ru-RU" dirty="0" smtClean="0"/>
                      <a:t>022,5 </a:t>
                    </a:r>
                    <a:r>
                      <a:rPr lang="ru-RU" dirty="0" err="1" smtClean="0"/>
                      <a:t>млн</a:t>
                    </a:r>
                    <a:r>
                      <a:rPr lang="ru-RU" dirty="0" smtClean="0"/>
                      <a:t> рублей</a:t>
                    </a:r>
                    <a:r>
                      <a:rPr lang="ru-RU" dirty="0"/>
                      <a:t>
18%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4"/>
              <c:layout>
                <c:manualLayout>
                  <c:x val="-8.0620242782152893E-2"/>
                  <c:y val="3.611114999486740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Налог на имущество организаций</a:t>
                    </a:r>
                    <a:r>
                      <a:rPr lang="ru-RU" dirty="0"/>
                      <a:t>
1 </a:t>
                    </a:r>
                    <a:r>
                      <a:rPr lang="ru-RU" dirty="0" smtClean="0"/>
                      <a:t>777,1 </a:t>
                    </a:r>
                    <a:r>
                      <a:rPr lang="ru-RU" dirty="0" err="1" smtClean="0"/>
                      <a:t>млн</a:t>
                    </a:r>
                    <a:r>
                      <a:rPr lang="ru-RU" dirty="0" smtClean="0"/>
                      <a:t> рублей</a:t>
                    </a:r>
                    <a:r>
                      <a:rPr lang="ru-RU" dirty="0"/>
                      <a:t>
11%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5"/>
              <c:layout>
                <c:manualLayout>
                  <c:x val="-7.8900371828521873E-2"/>
                  <c:y val="-5.703955411219052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  Налог, взимаемый в связи с применением упрощенной системы налогообложения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936,2</a:t>
                    </a:r>
                    <a:r>
                      <a:rPr lang="ru-RU" baseline="0" dirty="0" smtClean="0"/>
                      <a:t> </a:t>
                    </a:r>
                    <a:r>
                      <a:rPr lang="ru-RU" baseline="0" dirty="0" err="1" smtClean="0"/>
                      <a:t>млн</a:t>
                    </a:r>
                    <a:r>
                      <a:rPr lang="ru-RU" baseline="0" dirty="0" smtClean="0"/>
                      <a:t> рублей</a:t>
                    </a:r>
                    <a:r>
                      <a:rPr lang="ru-RU" dirty="0"/>
                      <a:t>
6%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6"/>
              <c:tx>
                <c:rich>
                  <a:bodyPr/>
                  <a:lstStyle/>
                  <a:p>
                    <a:r>
                      <a:rPr lang="ru-RU" b="1" dirty="0"/>
                      <a:t>Другие налоговые доходы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121,2 </a:t>
                    </a:r>
                    <a:r>
                      <a:rPr lang="ru-RU" dirty="0" err="1" smtClean="0"/>
                      <a:t>млн</a:t>
                    </a:r>
                    <a:r>
                      <a:rPr lang="ru-RU" dirty="0" smtClean="0"/>
                      <a:t> рублей</a:t>
                    </a:r>
                    <a:r>
                      <a:rPr lang="ru-RU" dirty="0"/>
                      <a:t>
1%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7"/>
              <c:layout>
                <c:manualLayout>
                  <c:x val="0.19368875765529323"/>
                  <c:y val="-9.558852120409004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Неналоговые доходы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394,6 </a:t>
                    </a:r>
                    <a:r>
                      <a:rPr lang="ru-RU" dirty="0" err="1" smtClean="0"/>
                      <a:t>млн</a:t>
                    </a:r>
                    <a:r>
                      <a:rPr lang="ru-RU" dirty="0" smtClean="0"/>
                      <a:t> рублей</a:t>
                    </a:r>
                    <a:r>
                      <a:rPr lang="ru-RU" dirty="0"/>
                      <a:t>
2%</a:t>
                    </a:r>
                  </a:p>
                </c:rich>
              </c:tx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'струк дох'!$A$2:$A$9</c:f>
              <c:strCache>
                <c:ptCount val="8"/>
                <c:pt idx="0">
                  <c:v>Налог на прибыль организаций</c:v>
                </c:pt>
                <c:pt idx="1">
                  <c:v>Транспортный налог</c:v>
                </c:pt>
                <c:pt idx="2">
                  <c:v>Налог на доходы физических лиц</c:v>
                </c:pt>
                <c:pt idx="3">
                  <c:v>Акцизы</c:v>
                </c:pt>
                <c:pt idx="4">
                  <c:v>Налог на имущество организаций</c:v>
                </c:pt>
                <c:pt idx="5">
                  <c:v>  Налог, взимаемый в связи с применением упрощенной системы налогообложения</c:v>
                </c:pt>
                <c:pt idx="6">
                  <c:v>Другие налоговые доходы</c:v>
                </c:pt>
                <c:pt idx="7">
                  <c:v>Неналоговые доходы</c:v>
                </c:pt>
              </c:strCache>
            </c:strRef>
          </c:cat>
          <c:val>
            <c:numRef>
              <c:f>'струк дох'!$B$2:$B$9</c:f>
              <c:numCache>
                <c:formatCode>#,##0.0</c:formatCode>
                <c:ptCount val="8"/>
                <c:pt idx="0">
                  <c:v>3773.7170000000001</c:v>
                </c:pt>
                <c:pt idx="1">
                  <c:v>725.48500000000001</c:v>
                </c:pt>
                <c:pt idx="2">
                  <c:v>5939.2110000000002</c:v>
                </c:pt>
                <c:pt idx="3">
                  <c:v>3022.4639999999999</c:v>
                </c:pt>
                <c:pt idx="4">
                  <c:v>1777.1409999999998</c:v>
                </c:pt>
                <c:pt idx="5">
                  <c:v>936.10199999999998</c:v>
                </c:pt>
                <c:pt idx="6">
                  <c:v>121.16999999999996</c:v>
                </c:pt>
                <c:pt idx="7">
                  <c:v>394.64299999999997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2.0803686466852007E-2"/>
          <c:y val="8.525584767738198E-2"/>
          <c:w val="0.57294752348270095"/>
          <c:h val="0.78053534614590259"/>
        </c:manualLayout>
      </c:layout>
      <c:doughnutChart>
        <c:varyColors val="1"/>
        <c:ser>
          <c:idx val="0"/>
          <c:order val="0"/>
          <c:tx>
            <c:strRef>
              <c:f>МБТ!$B$14</c:f>
              <c:strCache>
                <c:ptCount val="1"/>
                <c:pt idx="0">
                  <c:v>Исполнение 9 месяцев</c:v>
                </c:pt>
              </c:strCache>
            </c:strRef>
          </c:tx>
          <c:spPr>
            <a:scene3d>
              <a:camera prst="orthographicFront"/>
              <a:lightRig rig="flat" dir="t">
                <a:rot lat="0" lon="0" rev="20040000"/>
              </a:lightRig>
            </a:scene3d>
            <a:sp3d prstMaterial="dkEdge">
              <a:bevelT w="82550" h="38100" prst="convex"/>
              <a:contourClr>
                <a:srgbClr val="000000"/>
              </a:contourClr>
            </a:sp3d>
          </c:spPr>
          <c:explosion val="25"/>
          <c:cat>
            <c:strRef>
              <c:f>МБТ!$A$15:$A$18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МБТ!$B$15:$B$18</c:f>
              <c:numCache>
                <c:formatCode>#,##0.0</c:formatCode>
                <c:ptCount val="4"/>
                <c:pt idx="0">
                  <c:v>766.2</c:v>
                </c:pt>
                <c:pt idx="1">
                  <c:v>1518.1</c:v>
                </c:pt>
                <c:pt idx="2">
                  <c:v>3800.2</c:v>
                </c:pt>
                <c:pt idx="3">
                  <c:v>176.3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47367596523445"/>
          <c:y val="0.24513199040335371"/>
          <c:w val="0.33826600603172885"/>
          <c:h val="0.30656196860275436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title>
      <c:layout>
        <c:manualLayout>
          <c:xMode val="edge"/>
          <c:yMode val="edge"/>
          <c:x val="0.35862694782884208"/>
          <c:y val="0"/>
        </c:manualLayout>
      </c:layout>
      <c:txPr>
        <a:bodyPr/>
        <a:lstStyle/>
        <a:p>
          <a:pPr>
            <a:defRPr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AngAx val="1"/>
    </c:view3D>
    <c:plotArea>
      <c:layout>
        <c:manualLayout>
          <c:layoutTarget val="inner"/>
          <c:xMode val="edge"/>
          <c:yMode val="edge"/>
          <c:x val="5.306426006627387E-2"/>
          <c:y val="8.9090383554369754E-2"/>
          <c:w val="0.92889334029457482"/>
          <c:h val="0.69023874936683127"/>
        </c:manualLayout>
      </c:layout>
      <c:bar3DChart>
        <c:barDir val="col"/>
        <c:grouping val="clustered"/>
        <c:ser>
          <c:idx val="0"/>
          <c:order val="0"/>
          <c:tx>
            <c:v>Критерий выравнивания</c:v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7.2169598556608081E-3"/>
                  <c:y val="8.97755610972570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itchFamily="18" charset="0"/>
                        <a:cs typeface="Times New Roman" pitchFamily="18" charset="0"/>
                      </a:rPr>
                      <a:t>0,31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4433919711321606E-2"/>
                  <c:y val="0.2227763923524523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itchFamily="18" charset="0"/>
                        <a:cs typeface="Times New Roman" pitchFamily="18" charset="0"/>
                      </a:rPr>
                      <a:t>1,57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1.6238159675236886E-2"/>
                  <c:y val="0.22942643391521211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itchFamily="18" charset="0"/>
                        <a:cs typeface="Times New Roman" pitchFamily="18" charset="0"/>
                      </a:rPr>
                      <a:t>1,56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1.2629679747406419E-2"/>
                  <c:y val="0.2194513715710725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itchFamily="18" charset="0"/>
                        <a:cs typeface="Times New Roman" pitchFamily="18" charset="0"/>
                      </a:rPr>
                      <a:t>1,57</a:t>
                    </a:r>
                  </a:p>
                </c:rich>
              </c:tx>
              <c:showVal val="1"/>
            </c:dLbl>
            <c:showVal val="1"/>
          </c:dLbls>
          <c:cat>
            <c:multiLvlStrRef>
              <c:f>Лист1!$C$7:$D$10</c:f>
              <c:multiLvlStrCache>
                <c:ptCount val="4"/>
                <c:lvl>
                  <c:pt idx="0">
                    <c:v>наименее обеспеченное</c:v>
                  </c:pt>
                  <c:pt idx="1">
                    <c:v>наиболее обеспечееное</c:v>
                  </c:pt>
                  <c:pt idx="2">
                    <c:v>наименее обеспеченное</c:v>
                  </c:pt>
                  <c:pt idx="3">
                    <c:v>наиболее обеспечееное</c:v>
                  </c:pt>
                </c:lvl>
                <c:lvl>
                  <c:pt idx="0">
                    <c:v>до выравнивания</c:v>
                  </c:pt>
                  <c:pt idx="2">
                    <c:v>после  выравнивания</c:v>
                  </c:pt>
                </c:lvl>
              </c:multiLvlStrCache>
            </c:multiLvlStrRef>
          </c:cat>
          <c:val>
            <c:numRef>
              <c:f>Лист1!$E$7:$E$10</c:f>
              <c:numCache>
                <c:formatCode>General</c:formatCode>
                <c:ptCount val="4"/>
                <c:pt idx="0">
                  <c:v>0.31000000000000022</c:v>
                </c:pt>
                <c:pt idx="1">
                  <c:v>1.57</c:v>
                </c:pt>
                <c:pt idx="2">
                  <c:v>1.56</c:v>
                </c:pt>
                <c:pt idx="3">
                  <c:v>1.57</c:v>
                </c:pt>
              </c:numCache>
            </c:numRef>
          </c:val>
        </c:ser>
        <c:shape val="cylinder"/>
        <c:axId val="145449344"/>
        <c:axId val="146385152"/>
        <c:axId val="0"/>
      </c:bar3DChart>
      <c:catAx>
        <c:axId val="1454493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385152"/>
        <c:crosses val="autoZero"/>
        <c:auto val="1"/>
        <c:lblAlgn val="ctr"/>
        <c:lblOffset val="100"/>
      </c:catAx>
      <c:valAx>
        <c:axId val="1463851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449344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3.3052680974397904E-2"/>
          <c:y val="7.6520917357490198E-2"/>
          <c:w val="0.83153041197984967"/>
          <c:h val="0.80956877632736457"/>
        </c:manualLayout>
      </c:layout>
      <c:pie3DChart>
        <c:varyColors val="1"/>
        <c:ser>
          <c:idx val="0"/>
          <c:order val="0"/>
          <c:explosion val="25"/>
          <c:dPt>
            <c:idx val="0"/>
            <c:explosion val="17"/>
          </c:dPt>
          <c:dPt>
            <c:idx val="1"/>
            <c:explosion val="0"/>
          </c:dPt>
          <c:dLbls>
            <c:dLbl>
              <c:idx val="0"/>
              <c:layout>
                <c:manualLayout>
                  <c:x val="5.2216316997072812E-2"/>
                  <c:y val="0.2676095582838874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6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600" b="1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Бюджетные кредиты </a:t>
                    </a:r>
                  </a:p>
                  <a:p>
                    <a:pPr algn="ctr" rtl="0">
                      <a:defRPr lang="ru-RU" sz="16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6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8 </a:t>
                    </a:r>
                    <a:r>
                      <a:rPr lang="ru-RU" sz="16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325,5 </a:t>
                    </a:r>
                    <a:r>
                      <a:rPr lang="ru-RU" sz="16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млн рублей</a:t>
                    </a:r>
                  </a:p>
                  <a:p>
                    <a:pPr algn="ctr" rtl="0">
                      <a:defRPr lang="ru-RU" sz="16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600" b="0" i="0" u="none" strike="noStrike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(</a:t>
                    </a:r>
                    <a:r>
                      <a:rPr lang="ru-RU" sz="16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52,7%)</a:t>
                    </a:r>
                    <a:endParaRPr lang="ru-RU" sz="1600" b="0" i="0" u="none" strike="noStrike" kern="1200" baseline="0" dirty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8.7339438935995928E-3"/>
                  <c:y val="-0.1930106070272649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6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600" b="1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Коммерческие кредиты</a:t>
                    </a:r>
                  </a:p>
                  <a:p>
                    <a:pPr algn="ctr" rtl="0">
                      <a:defRPr lang="ru-RU" sz="16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6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7 470,0 млн рублей</a:t>
                    </a:r>
                  </a:p>
                  <a:p>
                    <a:pPr algn="ctr" rtl="0">
                      <a:defRPr lang="ru-RU" sz="16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6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(47,3%)</a:t>
                    </a: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'[для слайдов.xlsx]госдолг'!$A$3:$A$4</c:f>
              <c:strCache>
                <c:ptCount val="2"/>
                <c:pt idx="0">
                  <c:v>Бюджетные кредиты </c:v>
                </c:pt>
                <c:pt idx="1">
                  <c:v>Коммерческие кредиты</c:v>
                </c:pt>
              </c:strCache>
            </c:strRef>
          </c:cat>
          <c:val>
            <c:numRef>
              <c:f>'[для слайдов.xlsx]госдолг'!$B$3:$B$4</c:f>
              <c:numCache>
                <c:formatCode>General</c:formatCode>
                <c:ptCount val="2"/>
                <c:pt idx="0">
                  <c:v>8325.5</c:v>
                </c:pt>
                <c:pt idx="1">
                  <c:v>7470</c:v>
                </c:pt>
              </c:numCache>
            </c:numRef>
          </c:val>
        </c:ser>
      </c:pie3DChart>
    </c:plotArea>
    <c:plotVisOnly val="1"/>
    <c:dispBlanksAs val="zero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4210023861655488"/>
          <c:y val="0.15660435415408969"/>
          <c:w val="0.70175241099071584"/>
          <c:h val="0.684314858753624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spPr>
              <a:solidFill>
                <a:schemeClr val="accent3">
                  <a:lumMod val="65000"/>
                </a:schemeClr>
              </a:solidFill>
            </c:spPr>
          </c:dPt>
          <c:dPt>
            <c:idx val="2"/>
            <c:spPr>
              <a:solidFill>
                <a:srgbClr val="A5302D"/>
              </a:solidFill>
            </c:spPr>
          </c:dPt>
          <c:dPt>
            <c:idx val="3"/>
            <c:spPr>
              <a:solidFill>
                <a:srgbClr val="0070C0"/>
              </a:solidFill>
            </c:spPr>
          </c:dPt>
          <c:dPt>
            <c:idx val="4"/>
            <c:spPr>
              <a:solidFill>
                <a:srgbClr val="92D050"/>
              </a:solidFill>
            </c:spPr>
          </c:dPt>
          <c:dPt>
            <c:idx val="5"/>
            <c:spPr>
              <a:solidFill>
                <a:srgbClr val="E46C0A"/>
              </a:solidFill>
            </c:spPr>
          </c:dPt>
          <c:dLbls>
            <c:dLbl>
              <c:idx val="0"/>
              <c:layout>
                <c:manualLayout>
                  <c:x val="9.9842519955993095E-2"/>
                  <c:y val="-8.982431755748081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промышленное производство 18,5 %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5.4691686174495893E-2"/>
                  <c:y val="-0.126854594777573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сельское хозяйство</a:t>
                    </a:r>
                    <a:br>
                      <a:rPr lang="ru-RU" dirty="0" smtClean="0"/>
                    </a:br>
                    <a:r>
                      <a:rPr lang="ru-RU" dirty="0" smtClean="0"/>
                      <a:t>21,2 %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3.2092673085488072E-3"/>
                  <c:y val="5.1259431894584304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строительство 8,9 %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3.4801381459090612E-2"/>
                  <c:y val="6.433655776601578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транспорт </a:t>
                    </a:r>
                    <a:r>
                      <a:rPr lang="ru-RU" dirty="0" smtClean="0"/>
                      <a:t/>
                    </a:r>
                    <a:br>
                      <a:rPr lang="ru-RU" dirty="0" smtClean="0"/>
                    </a:br>
                    <a:r>
                      <a:rPr lang="ru-RU" dirty="0" smtClean="0"/>
                      <a:t>и связь</a:t>
                    </a:r>
                    <a:br>
                      <a:rPr lang="ru-RU" dirty="0" smtClean="0"/>
                    </a:br>
                    <a:r>
                      <a:rPr lang="ru-RU" dirty="0" smtClean="0"/>
                      <a:t>9,9 %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1.1476723825179698E-2"/>
                  <c:y val="4.389994118959257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торговля </a:t>
                    </a:r>
                    <a:br>
                      <a:rPr lang="ru-RU" dirty="0" smtClean="0"/>
                    </a:br>
                    <a:r>
                      <a:rPr lang="ru-RU" dirty="0" smtClean="0"/>
                      <a:t>и общепит</a:t>
                    </a:r>
                    <a:br>
                      <a:rPr lang="ru-RU" dirty="0" smtClean="0"/>
                    </a:br>
                    <a:r>
                      <a:rPr lang="ru-RU" dirty="0" smtClean="0"/>
                      <a:t>15,4 %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-3.572433692224955E-2"/>
                  <c:y val="-4.197651327602047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</a:t>
                    </a:r>
                    <a:br>
                      <a:rPr lang="ru-RU" dirty="0" smtClean="0"/>
                    </a:br>
                    <a:r>
                      <a:rPr lang="ru-RU" dirty="0" smtClean="0"/>
                      <a:t>26,1 %</a:t>
                    </a:r>
                    <a:endParaRPr lang="ru-RU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600" b="1">
                    <a:latin typeface="Calibri" panose="020F0502020204030204" pitchFamily="34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Лист1!$A$2:$A$7</c:f>
              <c:strCache>
                <c:ptCount val="6"/>
                <c:pt idx="0">
                  <c:v>промышленное производство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транспорт и связь</c:v>
                </c:pt>
                <c:pt idx="4">
                  <c:v>торговля и общепит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 formatCode="General">
                  <c:v>18.5</c:v>
                </c:pt>
                <c:pt idx="1">
                  <c:v>21.2</c:v>
                </c:pt>
                <c:pt idx="2" formatCode="General">
                  <c:v>8.9</c:v>
                </c:pt>
                <c:pt idx="3">
                  <c:v>9.9</c:v>
                </c:pt>
                <c:pt idx="4">
                  <c:v>15.4</c:v>
                </c:pt>
                <c:pt idx="5" formatCode="General">
                  <c:v>26.1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8.6995542161982437E-2"/>
          <c:y val="5.1254415085748038E-2"/>
          <c:w val="0.94128603766248264"/>
          <c:h val="0.86351077773196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63500"/>
              <a:bevelB w="63500" h="63500"/>
            </a:sp3d>
          </c:spPr>
          <c:dLbls>
            <c:dLbl>
              <c:idx val="0"/>
              <c:layout>
                <c:manualLayout>
                  <c:x val="-2.6455393845128395E-2"/>
                  <c:y val="-1.221090418494747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046161537606985E-2"/>
                  <c:y val="-2.442142378054408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288208717549902E-2"/>
                  <c:y val="-4.884284756108814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789764100285174E-3"/>
                  <c:y val="2.442142378054408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697441025071278E-3"/>
                  <c:y val="-7.32642713416324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3227696922564052E-2"/>
                  <c:y val="-4.8842847561088145E-3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 </c:v>
                </c:pt>
                <c:pt idx="5">
                  <c:v>2017 год (оценка)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103.4</c:v>
                </c:pt>
                <c:pt idx="1">
                  <c:v>100.4</c:v>
                </c:pt>
                <c:pt idx="2">
                  <c:v>101.7</c:v>
                </c:pt>
                <c:pt idx="3">
                  <c:v>96.6</c:v>
                </c:pt>
                <c:pt idx="4">
                  <c:v>101.1</c:v>
                </c:pt>
                <c:pt idx="5">
                  <c:v>101.1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Орловская область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50800" h="50800"/>
              <a:bevelB w="50800" h="50800"/>
            </a:sp3d>
          </c:spPr>
          <c:dLbls>
            <c:dLbl>
              <c:idx val="0"/>
              <c:layout>
                <c:manualLayout>
                  <c:x val="4.4092323075214266E-3"/>
                  <c:y val="-7.32642713416324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288208717549902E-2"/>
                  <c:y val="7.095481228962962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636929230085623E-2"/>
                  <c:y val="-2.442142378054408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515905640114115E-2"/>
                  <c:y val="-2.44233467272985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515558456467793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9683090767692476E-2"/>
                  <c:y val="-2.44233467272985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 </c:v>
                </c:pt>
                <c:pt idx="5">
                  <c:v>2017 год (оценка)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106.4</c:v>
                </c:pt>
                <c:pt idx="1">
                  <c:v>100.4</c:v>
                </c:pt>
                <c:pt idx="2">
                  <c:v>104.9</c:v>
                </c:pt>
                <c:pt idx="3" formatCode="0.0">
                  <c:v>100.2</c:v>
                </c:pt>
                <c:pt idx="4">
                  <c:v>98.6</c:v>
                </c:pt>
                <c:pt idx="5">
                  <c:v>101.5</c:v>
                </c:pt>
              </c:numCache>
            </c:numRef>
          </c:val>
        </c:ser>
        <c:shape val="box"/>
        <c:axId val="98485376"/>
        <c:axId val="98486912"/>
        <c:axId val="0"/>
      </c:bar3DChart>
      <c:catAx>
        <c:axId val="984853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486912"/>
        <c:crosses val="autoZero"/>
        <c:auto val="1"/>
        <c:lblAlgn val="ctr"/>
        <c:lblOffset val="100"/>
      </c:catAx>
      <c:valAx>
        <c:axId val="98486912"/>
        <c:scaling>
          <c:orientation val="minMax"/>
          <c:max val="115"/>
          <c:min val="40"/>
        </c:scaling>
        <c:axPos val="l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485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597972910417505"/>
          <c:y val="2.4007990228353858E-3"/>
          <c:w val="0.30402027089582773"/>
          <c:h val="0.13556428487917788"/>
        </c:manualLayout>
      </c:layout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scene3d>
      <a:camera prst="orthographicFront"/>
      <a:lightRig rig="threePt" dir="t"/>
    </a:scene3d>
    <a:sp3d>
      <a:bevelT w="3810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1022752624671944"/>
          <c:y val="4.9804625984252004E-2"/>
          <c:w val="0.83125081009517676"/>
          <c:h val="0.6859916405658714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продукция сельского хозяйства, всего</c:v>
                </c:pt>
              </c:strCache>
            </c:strRef>
          </c:tx>
          <c:spPr>
            <a:solidFill>
              <a:srgbClr val="1F9124"/>
            </a:solidFill>
            <a:scene3d>
              <a:camera prst="orthographicFront"/>
              <a:lightRig rig="threePt" dir="t"/>
            </a:scene3d>
            <a:sp3d>
              <a:bevelT w="63500" h="63500"/>
              <a:bevelB w="63500" h="63500"/>
            </a:sp3d>
          </c:spPr>
          <c:dLbls>
            <c:dLbl>
              <c:idx val="0"/>
              <c:layout>
                <c:manualLayout>
                  <c:x val="1.4697441025071312E-2"/>
                  <c:y val="-2.442142378054408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106673332592715E-2"/>
                  <c:y val="-2.686356615859848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576417435099852E-2"/>
                  <c:y val="-2.686356615859848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(оценка)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64.599999999999994</c:v>
                </c:pt>
                <c:pt idx="1">
                  <c:v>73.2</c:v>
                </c:pt>
                <c:pt idx="2">
                  <c:v>78.5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продукция растениеводства</c:v>
                </c:pt>
              </c:strCache>
            </c:strRef>
          </c:tx>
          <c:spPr>
            <a:solidFill>
              <a:srgbClr val="E46C0A"/>
            </a:solidFill>
            <a:scene3d>
              <a:camera prst="orthographicFront"/>
              <a:lightRig rig="threePt" dir="t"/>
            </a:scene3d>
            <a:sp3d>
              <a:bevelT w="63500" h="63500"/>
              <a:bevelB w="63500" h="63500"/>
            </a:sp3d>
          </c:spPr>
          <c:dLbls>
            <c:dLbl>
              <c:idx val="0"/>
              <c:layout>
                <c:manualLayout>
                  <c:x val="1.7636929230085585E-2"/>
                  <c:y val="-1.221071189027204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76417435099852E-2"/>
                  <c:y val="-1.70949966463808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864626152649705E-2"/>
                  <c:y val="-2.442142378054408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alibri" panose="020F0502020204030204" pitchFamily="34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(оценка)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44.8</c:v>
                </c:pt>
                <c:pt idx="1">
                  <c:v>54.8</c:v>
                </c:pt>
                <c:pt idx="2">
                  <c:v>56.4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продукция животноводства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63500" h="63500"/>
              <a:bevelB w="63500" h="63500"/>
            </a:sp3d>
          </c:spPr>
          <c:dLbls>
            <c:dLbl>
              <c:idx val="0"/>
              <c:layout>
                <c:manualLayout>
                  <c:x val="2.0576417435099852E-2"/>
                  <c:y val="-1.953713902443531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15905640114115E-2"/>
                  <c:y val="-1.221071189027204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455393845128242E-2"/>
                  <c:y val="-1.221071189027204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(оценка)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19.8</c:v>
                </c:pt>
                <c:pt idx="1">
                  <c:v>18.399999999999999</c:v>
                </c:pt>
                <c:pt idx="2">
                  <c:v>22.1</c:v>
                </c:pt>
              </c:numCache>
            </c:numRef>
          </c:val>
        </c:ser>
        <c:shape val="box"/>
        <c:axId val="103885056"/>
        <c:axId val="103903232"/>
        <c:axId val="0"/>
      </c:bar3DChart>
      <c:catAx>
        <c:axId val="1038850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3903232"/>
        <c:crosses val="autoZero"/>
        <c:auto val="1"/>
        <c:lblAlgn val="ctr"/>
        <c:lblOffset val="100"/>
      </c:catAx>
      <c:valAx>
        <c:axId val="103903232"/>
        <c:scaling>
          <c:orientation val="minMax"/>
        </c:scaling>
        <c:axPos val="l"/>
        <c:numFmt formatCode="0.0" sourceLinked="1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3885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8883021764680703"/>
          <c:w val="0.99861739899270308"/>
          <c:h val="0.11116978235319459"/>
        </c:manualLayout>
      </c:layout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scene3d>
      <a:camera prst="orthographicFront"/>
      <a:lightRig rig="threePt" dir="t"/>
    </a:scene3d>
    <a:sp3d>
      <a:bevelT h="6350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736659341374014E-2"/>
          <c:y val="0.14648605696500991"/>
          <c:w val="0.94263340658626005"/>
          <c:h val="0.623270084045166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pattFill prst="lgConfetti">
              <a:fgClr>
                <a:schemeClr val="accent1"/>
              </a:fgClr>
              <a:bgClr>
                <a:srgbClr val="003300"/>
              </a:bgClr>
            </a:patt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Pt>
            <c:idx val="3"/>
            <c:spPr>
              <a:pattFill prst="lgConfetti">
                <a:fgClr>
                  <a:srgbClr val="328C83"/>
                </a:fgClr>
                <a:bgClr>
                  <a:srgbClr val="003300"/>
                </a:bgClr>
              </a:patt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4"/>
            <c:spPr>
              <a:pattFill prst="lgConfetti">
                <a:fgClr>
                  <a:srgbClr val="C00000"/>
                </a:fgClr>
                <a:bgClr>
                  <a:srgbClr val="140C00"/>
                </a:bgClr>
              </a:patt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dLbl>
              <c:idx val="0"/>
              <c:layout>
                <c:manualLayout>
                  <c:x val="5.6438173536273754E-3"/>
                  <c:y val="8.693652094211754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2328630152205522E-3"/>
                  <c:y val="2.3292550827685807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581768692367514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109543384068441E-3"/>
                  <c:y val="2.204442561937569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8219086768136873E-3"/>
                  <c:y val="6.987591656482623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8219086768136873E-3"/>
                  <c:y val="9.067568881235499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8219086768136873E-3"/>
                  <c:y val="9.19220781024334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4109543384068441E-3"/>
                  <c:y val="6.738487390290068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Воронежская</c:v>
                </c:pt>
                <c:pt idx="1">
                  <c:v>Курская</c:v>
                </c:pt>
                <c:pt idx="2">
                  <c:v>Белгородская</c:v>
                </c:pt>
                <c:pt idx="3">
                  <c:v>Тамбовская</c:v>
                </c:pt>
                <c:pt idx="4">
                  <c:v>Орловская</c:v>
                </c:pt>
                <c:pt idx="5">
                  <c:v>Липецкая</c:v>
                </c:pt>
                <c:pt idx="6">
                  <c:v>Тульская</c:v>
                </c:pt>
                <c:pt idx="7">
                  <c:v>Рязанская</c:v>
                </c:pt>
                <c:pt idx="8">
                  <c:v>Брянская</c:v>
                </c:pt>
                <c:pt idx="9">
                  <c:v>Московская</c:v>
                </c:pt>
                <c:pt idx="10">
                  <c:v>Смоленская</c:v>
                </c:pt>
                <c:pt idx="11">
                  <c:v>Владимирская</c:v>
                </c:pt>
                <c:pt idx="12">
                  <c:v>Калужская</c:v>
                </c:pt>
                <c:pt idx="13">
                  <c:v>Ивановская</c:v>
                </c:pt>
                <c:pt idx="14">
                  <c:v>Тверская</c:v>
                </c:pt>
                <c:pt idx="15">
                  <c:v>Ярославская</c:v>
                </c:pt>
                <c:pt idx="16">
                  <c:v>Костромская</c:v>
                </c:pt>
              </c:strCache>
            </c:strRef>
          </c:cat>
          <c:val>
            <c:numRef>
              <c:f>Лист1!$B$2:$B$18</c:f>
              <c:numCache>
                <c:formatCode>#,##0</c:formatCode>
                <c:ptCount val="17"/>
                <c:pt idx="0">
                  <c:v>4817.3</c:v>
                </c:pt>
                <c:pt idx="1">
                  <c:v>4379.8</c:v>
                </c:pt>
                <c:pt idx="2">
                  <c:v>3505.6</c:v>
                </c:pt>
                <c:pt idx="3">
                  <c:v>3250.4</c:v>
                </c:pt>
                <c:pt idx="4">
                  <c:v>3131</c:v>
                </c:pt>
                <c:pt idx="5">
                  <c:v>2877.2</c:v>
                </c:pt>
                <c:pt idx="6">
                  <c:v>1554.8</c:v>
                </c:pt>
                <c:pt idx="7">
                  <c:v>1554.8</c:v>
                </c:pt>
                <c:pt idx="8">
                  <c:v>1439.1</c:v>
                </c:pt>
                <c:pt idx="9">
                  <c:v>357.5</c:v>
                </c:pt>
                <c:pt idx="10">
                  <c:v>232.6</c:v>
                </c:pt>
                <c:pt idx="11">
                  <c:v>203.3</c:v>
                </c:pt>
                <c:pt idx="12">
                  <c:v>155.9</c:v>
                </c:pt>
                <c:pt idx="13">
                  <c:v>126.3</c:v>
                </c:pt>
                <c:pt idx="14">
                  <c:v>100</c:v>
                </c:pt>
                <c:pt idx="15">
                  <c:v>85</c:v>
                </c:pt>
                <c:pt idx="16">
                  <c:v>54.4</c:v>
                </c:pt>
              </c:numCache>
            </c:numRef>
          </c:val>
        </c:ser>
        <c:gapWidth val="64"/>
        <c:axId val="113680768"/>
        <c:axId val="113682304"/>
      </c:barChart>
      <c:catAx>
        <c:axId val="11368076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3682304"/>
        <c:crosses val="autoZero"/>
        <c:auto val="1"/>
        <c:lblAlgn val="ctr"/>
        <c:lblOffset val="100"/>
      </c:catAx>
      <c:valAx>
        <c:axId val="113682304"/>
        <c:scaling>
          <c:orientation val="minMax"/>
          <c:max val="5500"/>
          <c:min val="0"/>
        </c:scaling>
        <c:axPos val="l"/>
        <c:numFmt formatCode="#,##0" sourceLinked="1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36807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736659341374014E-2"/>
          <c:y val="0.14648605696500991"/>
          <c:w val="0.94263340658626005"/>
          <c:h val="0.623270084045166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pattFill prst="openDmnd">
              <a:fgClr>
                <a:schemeClr val="tx2">
                  <a:lumMod val="50000"/>
                </a:schemeClr>
              </a:fgClr>
              <a:bgClr>
                <a:srgbClr val="00B0F0"/>
              </a:bgClr>
            </a:patt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Pt>
            <c:idx val="8"/>
            <c:spPr>
              <a:pattFill prst="openDmnd">
                <a:fgClr>
                  <a:srgbClr val="140C00"/>
                </a:fgClr>
                <a:bgClr>
                  <a:srgbClr val="C00000"/>
                </a:bgClr>
              </a:patt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Lbls>
            <c:dLbl>
              <c:idx val="0"/>
              <c:layout>
                <c:manualLayout>
                  <c:x val="5.6438173536273754E-3"/>
                  <c:y val="8.693652094211754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2328630152205522E-3"/>
                  <c:y val="2.3292550827685807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581768692367514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109543384068441E-3"/>
                  <c:y val="2.204442561937569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8219086768136873E-3"/>
                  <c:y val="6.987591656482623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8219086768136873E-3"/>
                  <c:y val="9.0675688812354993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8219086768136873E-3"/>
                  <c:y val="9.19220781024334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4109543384068441E-3"/>
                  <c:y val="6.738487390290068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Белгородская</c:v>
                </c:pt>
                <c:pt idx="1">
                  <c:v>Курская</c:v>
                </c:pt>
                <c:pt idx="2">
                  <c:v>Брянская</c:v>
                </c:pt>
                <c:pt idx="3">
                  <c:v>Воронежская</c:v>
                </c:pt>
                <c:pt idx="4">
                  <c:v>Тамбовская</c:v>
                </c:pt>
                <c:pt idx="5">
                  <c:v>Липецкая</c:v>
                </c:pt>
                <c:pt idx="6">
                  <c:v>Московская</c:v>
                </c:pt>
                <c:pt idx="7">
                  <c:v>Тверская</c:v>
                </c:pt>
                <c:pt idx="8">
                  <c:v>Орловская</c:v>
                </c:pt>
                <c:pt idx="9">
                  <c:v>Калужская</c:v>
                </c:pt>
                <c:pt idx="10">
                  <c:v>Тульская</c:v>
                </c:pt>
                <c:pt idx="11">
                  <c:v>Ярославская</c:v>
                </c:pt>
                <c:pt idx="12">
                  <c:v>Смоленская</c:v>
                </c:pt>
                <c:pt idx="13">
                  <c:v>Рязанская</c:v>
                </c:pt>
                <c:pt idx="14">
                  <c:v>Владимирская</c:v>
                </c:pt>
                <c:pt idx="15">
                  <c:v>Ивановская</c:v>
                </c:pt>
                <c:pt idx="16">
                  <c:v>Костромская</c:v>
                </c:pt>
              </c:strCache>
            </c:strRef>
          </c:cat>
          <c:val>
            <c:numRef>
              <c:f>Лист1!$B$2:$B$18</c:f>
              <c:numCache>
                <c:formatCode>#,##0.0</c:formatCode>
                <c:ptCount val="17"/>
                <c:pt idx="0">
                  <c:v>1634</c:v>
                </c:pt>
                <c:pt idx="1">
                  <c:v>469.5</c:v>
                </c:pt>
                <c:pt idx="2">
                  <c:v>392.8</c:v>
                </c:pt>
                <c:pt idx="3">
                  <c:v>382.1</c:v>
                </c:pt>
                <c:pt idx="4">
                  <c:v>362</c:v>
                </c:pt>
                <c:pt idx="5">
                  <c:v>318.5</c:v>
                </c:pt>
                <c:pt idx="6">
                  <c:v>294.89999999999969</c:v>
                </c:pt>
                <c:pt idx="7">
                  <c:v>182.5</c:v>
                </c:pt>
                <c:pt idx="8">
                  <c:v>128</c:v>
                </c:pt>
                <c:pt idx="9">
                  <c:v>102.4</c:v>
                </c:pt>
                <c:pt idx="10">
                  <c:v>98.2</c:v>
                </c:pt>
                <c:pt idx="11">
                  <c:v>89</c:v>
                </c:pt>
                <c:pt idx="12">
                  <c:v>72.2</c:v>
                </c:pt>
                <c:pt idx="13">
                  <c:v>70</c:v>
                </c:pt>
                <c:pt idx="14">
                  <c:v>70</c:v>
                </c:pt>
                <c:pt idx="15">
                  <c:v>35.4</c:v>
                </c:pt>
                <c:pt idx="16">
                  <c:v>21.5</c:v>
                </c:pt>
              </c:numCache>
            </c:numRef>
          </c:val>
        </c:ser>
        <c:gapWidth val="64"/>
        <c:axId val="113588096"/>
        <c:axId val="113589632"/>
      </c:barChart>
      <c:catAx>
        <c:axId val="1135880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3589632"/>
        <c:crosses val="autoZero"/>
        <c:auto val="1"/>
        <c:lblAlgn val="ctr"/>
        <c:lblOffset val="100"/>
      </c:catAx>
      <c:valAx>
        <c:axId val="113589632"/>
        <c:scaling>
          <c:orientation val="minMax"/>
          <c:max val="1800"/>
          <c:min val="0"/>
        </c:scaling>
        <c:axPos val="l"/>
        <c:numFmt formatCode="#,##0.0" sourceLinked="1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35880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6.4947612091861312E-2"/>
          <c:y val="0.18465159276596896"/>
          <c:w val="0.91667181989201163"/>
          <c:h val="0.691647624738393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инвестиций в основной капитал на территории Орловской области, млрд рублей</c:v>
                </c:pt>
              </c:strCache>
            </c:strRef>
          </c:tx>
          <c:spPr>
            <a:pattFill prst="pct90">
              <a:fgClr>
                <a:srgbClr val="369448"/>
              </a:fgClr>
              <a:bgClr>
                <a:srgbClr val="FFFF00"/>
              </a:bgClr>
            </a:pattFill>
          </c:spPr>
          <c:dLbls>
            <c:dLbl>
              <c:idx val="0"/>
              <c:layout>
                <c:manualLayout>
                  <c:x val="1.00257643724332E-2"/>
                  <c:y val="-1.43002128892585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838429149554757E-3"/>
                  <c:y val="-9.533475259505718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0257643724332E-2"/>
                  <c:y val="-1.43002128892585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6838429149554757E-3"/>
                  <c:y val="-9.533475259505718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3548036436943366E-3"/>
                  <c:y val="-2.14503193338878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6709607287388687E-2"/>
                  <c:y val="-1.668358170413499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2012 год</c:v>
                </c:pt>
                <c:pt idx="1">
                  <c:v>2013 год </c:v>
                </c:pt>
                <c:pt idx="2">
                  <c:v>2014 год </c:v>
                </c:pt>
                <c:pt idx="3">
                  <c:v>2015 год </c:v>
                </c:pt>
                <c:pt idx="4">
                  <c:v>2016 год</c:v>
                </c:pt>
                <c:pt idx="5">
                  <c:v>2017 год (оценка)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40.4</c:v>
                </c:pt>
                <c:pt idx="1">
                  <c:v>43.7</c:v>
                </c:pt>
                <c:pt idx="2">
                  <c:v>47.6</c:v>
                </c:pt>
                <c:pt idx="3" formatCode="#,##0.00">
                  <c:v>47.98</c:v>
                </c:pt>
                <c:pt idx="4">
                  <c:v>47.9</c:v>
                </c:pt>
                <c:pt idx="5">
                  <c:v>48.3</c:v>
                </c:pt>
              </c:numCache>
            </c:numRef>
          </c:val>
        </c:ser>
        <c:shape val="cylinder"/>
        <c:axId val="114082560"/>
        <c:axId val="114084096"/>
        <c:axId val="0"/>
      </c:bar3DChart>
      <c:catAx>
        <c:axId val="11408256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4084096"/>
        <c:crosses val="autoZero"/>
        <c:auto val="1"/>
        <c:lblAlgn val="ctr"/>
        <c:lblOffset val="100"/>
      </c:catAx>
      <c:valAx>
        <c:axId val="114084096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#,##0.0" sourceLinked="1"/>
        <c:majorTickMark val="none"/>
        <c:tickLblPos val="nextTo"/>
        <c:crossAx val="1140825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412022095174019E-2"/>
          <c:y val="3.2766070550838744E-2"/>
          <c:w val="0.92124828993896057"/>
          <c:h val="0.808381066309419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0462585136491427E-2"/>
                  <c:y val="-2.260530154641627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451895175488981E-2"/>
                  <c:y val="-2.260530154641627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946550194987775E-2"/>
                  <c:y val="-3.516400017720341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441205214486561E-2"/>
                  <c:y val="-3.265210223371231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441087525115042E-2"/>
                  <c:y val="-2.511700171824024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462585136491427E-2"/>
                  <c:y val="-2.009360137459219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7710723913056621E-2"/>
                  <c:y val="-1.350289280872078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 </c:v>
                </c:pt>
                <c:pt idx="4">
                  <c:v>2015 год </c:v>
                </c:pt>
                <c:pt idx="5">
                  <c:v>2016 год </c:v>
                </c:pt>
                <c:pt idx="6">
                  <c:v>2017 год (оценка)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7211</c:v>
                </c:pt>
                <c:pt idx="1">
                  <c:v>7447</c:v>
                </c:pt>
                <c:pt idx="2">
                  <c:v>7376</c:v>
                </c:pt>
                <c:pt idx="3">
                  <c:v>7873</c:v>
                </c:pt>
                <c:pt idx="4">
                  <c:v>7961</c:v>
                </c:pt>
                <c:pt idx="5">
                  <c:v>9155</c:v>
                </c:pt>
                <c:pt idx="6">
                  <c:v>9500</c:v>
                </c:pt>
              </c:numCache>
            </c:numRef>
          </c:val>
        </c:ser>
        <c:shape val="cylinder"/>
        <c:axId val="117023104"/>
        <c:axId val="117024640"/>
        <c:axId val="0"/>
      </c:bar3DChart>
      <c:catAx>
        <c:axId val="117023104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7024640"/>
        <c:crosses val="autoZero"/>
        <c:auto val="1"/>
        <c:lblAlgn val="ctr"/>
        <c:lblOffset val="100"/>
      </c:catAx>
      <c:valAx>
        <c:axId val="117024640"/>
        <c:scaling>
          <c:orientation val="minMax"/>
          <c:max val="10000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7023104"/>
        <c:crosses val="autoZero"/>
        <c:crossBetween val="between"/>
        <c:majorUnit val="2000"/>
        <c:minorUnit val="1000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AngAx val="1"/>
    </c:view3D>
    <c:floor>
      <c:spPr>
        <a:noFill/>
        <a:ln w="15875">
          <a:noFill/>
        </a:ln>
      </c:spPr>
    </c:floor>
    <c:plotArea>
      <c:layout>
        <c:manualLayout>
          <c:layoutTarget val="inner"/>
          <c:xMode val="edge"/>
          <c:yMode val="edge"/>
          <c:x val="6.8253469825001342E-2"/>
          <c:y val="0.12988504749472291"/>
          <c:w val="0.93174653017499875"/>
          <c:h val="0.7094499916675932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номинальная начисленная заработная плата, рублей</c:v>
                </c:pt>
              </c:strCache>
            </c:strRef>
          </c:tx>
          <c:spPr>
            <a:pattFill prst="sphere">
              <a:fgClr>
                <a:srgbClr val="003300"/>
              </a:fgClr>
              <a:bgClr>
                <a:srgbClr val="92D050"/>
              </a:bgClr>
            </a:pattFill>
            <a:scene3d>
              <a:camera prst="orthographicFront"/>
              <a:lightRig rig="brightRoom" dir="tl"/>
            </a:scene3d>
            <a:sp3d>
              <a:bevelT w="50800" h="50800"/>
              <a:bevelB w="50800"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7.4596523848978746E-3"/>
                  <c:y val="-3.248908016068394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596523848978746E-3"/>
                  <c:y val="-1.856518866324792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935443815836581E-2"/>
                  <c:y val="-1.856518866324796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4596523848978746E-3"/>
                  <c:y val="-1.392389149743598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4596523848978746E-3"/>
                  <c:y val="-1.392389149743596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935443815836581E-2"/>
                  <c:y val="-8.818464615042792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2012 год</c:v>
                </c:pt>
                <c:pt idx="1">
                  <c:v>2013 год</c:v>
                </c:pt>
                <c:pt idx="2">
                  <c:v>2014 год </c:v>
                </c:pt>
                <c:pt idx="3">
                  <c:v>2015 год </c:v>
                </c:pt>
                <c:pt idx="4">
                  <c:v>2016 год </c:v>
                </c:pt>
                <c:pt idx="5">
                  <c:v>2017 год (оценка)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16888</c:v>
                </c:pt>
                <c:pt idx="1">
                  <c:v>19273</c:v>
                </c:pt>
                <c:pt idx="2">
                  <c:v>20885</c:v>
                </c:pt>
                <c:pt idx="3">
                  <c:v>21772</c:v>
                </c:pt>
                <c:pt idx="4">
                  <c:v>23127</c:v>
                </c:pt>
                <c:pt idx="5">
                  <c:v>24283</c:v>
                </c:pt>
              </c:numCache>
            </c:numRef>
          </c:val>
        </c:ser>
        <c:shape val="cylinder"/>
        <c:axId val="116976640"/>
        <c:axId val="117191424"/>
        <c:axId val="0"/>
      </c:bar3DChart>
      <c:catAx>
        <c:axId val="1169766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191424"/>
        <c:crosses val="autoZero"/>
        <c:auto val="1"/>
        <c:lblAlgn val="ctr"/>
        <c:lblOffset val="100"/>
      </c:catAx>
      <c:valAx>
        <c:axId val="117191424"/>
        <c:scaling>
          <c:orientation val="minMax"/>
        </c:scaling>
        <c:axPos val="l"/>
        <c:numFmt formatCode="#,##0" sourceLinked="1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69766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DA6629-787E-4424-A54F-9578FBA2620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788FB44-2FB2-4B5B-8E2E-A5239ED67F28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Безвозмездные поступления    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10 368,1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рублей,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C3CF786-8A0A-426A-9A00-F0B8D42AF870}" type="parTrans" cxnId="{7D45DE0A-CA3C-4516-89AF-F125E7032722}">
      <dgm:prSet/>
      <dgm:spPr/>
      <dgm:t>
        <a:bodyPr/>
        <a:lstStyle/>
        <a:p>
          <a:endParaRPr lang="ru-RU"/>
        </a:p>
      </dgm:t>
    </dgm:pt>
    <dgm:pt modelId="{0D2C8573-4014-476D-B2A0-3378BEF45FDB}" type="sibTrans" cxnId="{7D45DE0A-CA3C-4516-89AF-F125E7032722}">
      <dgm:prSet/>
      <dgm:spPr/>
      <dgm:t>
        <a:bodyPr/>
        <a:lstStyle/>
        <a:p>
          <a:endParaRPr lang="ru-RU"/>
        </a:p>
      </dgm:t>
    </dgm:pt>
    <dgm:pt modelId="{4358735E-EBED-4319-9265-5D069A11B9D6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Дотации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 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4 098,7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рублей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39,5 %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FDD29C8-F40F-4FB6-B8FC-04B0FC66AE15}" type="parTrans" cxnId="{9B324100-169A-420A-A594-9507D5F97DAB}">
      <dgm:prSet/>
      <dgm:spPr/>
      <dgm:t>
        <a:bodyPr/>
        <a:lstStyle/>
        <a:p>
          <a:endParaRPr lang="ru-RU"/>
        </a:p>
      </dgm:t>
    </dgm:pt>
    <dgm:pt modelId="{8F099768-EDA7-4DCD-89AC-22160519DBEE}" type="sibTrans" cxnId="{9B324100-169A-420A-A594-9507D5F97DAB}">
      <dgm:prSet/>
      <dgm:spPr/>
      <dgm:t>
        <a:bodyPr/>
        <a:lstStyle/>
        <a:p>
          <a:endParaRPr lang="ru-RU"/>
        </a:p>
      </dgm:t>
    </dgm:pt>
    <dgm:pt modelId="{6847CEA2-EF3F-4700-B105-61628C7BE710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Субсидии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2 819,8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рублей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27 %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B91F3A5-C251-4566-8F8C-E77484EF95A8}" type="parTrans" cxnId="{A4C10CBE-483E-4D4C-B50E-548F91927676}">
      <dgm:prSet/>
      <dgm:spPr/>
      <dgm:t>
        <a:bodyPr/>
        <a:lstStyle/>
        <a:p>
          <a:endParaRPr lang="ru-RU"/>
        </a:p>
      </dgm:t>
    </dgm:pt>
    <dgm:pt modelId="{0A6F18DA-1F78-45B7-99DD-4A3DE3CE0941}" type="sibTrans" cxnId="{A4C10CBE-483E-4D4C-B50E-548F91927676}">
      <dgm:prSet/>
      <dgm:spPr/>
      <dgm:t>
        <a:bodyPr/>
        <a:lstStyle/>
        <a:p>
          <a:endParaRPr lang="ru-RU"/>
        </a:p>
      </dgm:t>
    </dgm:pt>
    <dgm:pt modelId="{89490F60-DA26-40E4-AD89-F01487E74B81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Субвенции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2 548,6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рублей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25 %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4C30129-6A34-4769-98EA-0D6A4E13AE75}" type="parTrans" cxnId="{068CC919-A0DD-437D-B34D-E918F9DFEFE1}">
      <dgm:prSet/>
      <dgm:spPr/>
      <dgm:t>
        <a:bodyPr/>
        <a:lstStyle/>
        <a:p>
          <a:endParaRPr lang="ru-RU"/>
        </a:p>
      </dgm:t>
    </dgm:pt>
    <dgm:pt modelId="{E68A8EA1-FA4D-4ABF-BE09-674C387E5FA3}" type="sibTrans" cxnId="{068CC919-A0DD-437D-B34D-E918F9DFEFE1}">
      <dgm:prSet/>
      <dgm:spPr/>
      <dgm:t>
        <a:bodyPr/>
        <a:lstStyle/>
        <a:p>
          <a:endParaRPr lang="ru-RU"/>
        </a:p>
      </dgm:t>
    </dgm:pt>
    <dgm:pt modelId="{76AC38CA-D9B1-4C33-AAFF-A2DFE0030384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Иные межбюджетные трансферты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886,4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рублей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9 %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DC5FF29-2D37-44DD-8682-78B1BFF5E52B}" type="parTrans" cxnId="{A26C414B-C8E0-48F2-9340-DD9C995CDCE4}">
      <dgm:prSet/>
      <dgm:spPr/>
      <dgm:t>
        <a:bodyPr/>
        <a:lstStyle/>
        <a:p>
          <a:endParaRPr lang="ru-RU"/>
        </a:p>
      </dgm:t>
    </dgm:pt>
    <dgm:pt modelId="{CDB18814-5C8A-41D7-94DA-CF7CB6F35685}" type="sibTrans" cxnId="{A26C414B-C8E0-48F2-9340-DD9C995CDCE4}">
      <dgm:prSet/>
      <dgm:spPr/>
      <dgm:t>
        <a:bodyPr/>
        <a:lstStyle/>
        <a:p>
          <a:endParaRPr lang="ru-RU"/>
        </a:p>
      </dgm:t>
    </dgm:pt>
    <dgm:pt modelId="{99B7594F-5156-484D-8A8F-E5999E14B6E8}" type="pres">
      <dgm:prSet presAssocID="{32DA6629-787E-4424-A54F-9578FBA262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9A56D2-F799-43D3-86F2-485697F2461C}" type="pres">
      <dgm:prSet presAssocID="{D788FB44-2FB2-4B5B-8E2E-A5239ED67F28}" presName="centerShape" presStyleLbl="node0" presStyleIdx="0" presStyleCnt="1" custScaleX="138989" custScaleY="112377" custLinFactNeighborX="702"/>
      <dgm:spPr/>
      <dgm:t>
        <a:bodyPr/>
        <a:lstStyle/>
        <a:p>
          <a:endParaRPr lang="ru-RU"/>
        </a:p>
      </dgm:t>
    </dgm:pt>
    <dgm:pt modelId="{6806BFD3-FF2D-47A7-AEB2-4F59A31B5EA5}" type="pres">
      <dgm:prSet presAssocID="{7FDD29C8-F40F-4FB6-B8FC-04B0FC66AE15}" presName="parTrans" presStyleLbl="bgSibTrans2D1" presStyleIdx="0" presStyleCnt="4" custLinFactNeighborX="6221"/>
      <dgm:spPr/>
      <dgm:t>
        <a:bodyPr/>
        <a:lstStyle/>
        <a:p>
          <a:endParaRPr lang="ru-RU"/>
        </a:p>
      </dgm:t>
    </dgm:pt>
    <dgm:pt modelId="{3F72CAA7-3097-4FA4-A504-062CE274DEB6}" type="pres">
      <dgm:prSet presAssocID="{4358735E-EBED-4319-9265-5D069A11B9D6}" presName="node" presStyleLbl="node1" presStyleIdx="0" presStyleCnt="4" custRadScaleRad="110310" custRadScaleInc="1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C50C9-D147-4E85-BBB3-208A61691CDD}" type="pres">
      <dgm:prSet presAssocID="{0B91F3A5-C251-4566-8F8C-E77484EF95A8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CB4388FF-7B3F-455C-82F6-199966AAF29C}" type="pres">
      <dgm:prSet presAssocID="{6847CEA2-EF3F-4700-B105-61628C7BE710}" presName="node" presStyleLbl="node1" presStyleIdx="1" presStyleCnt="4" custRadScaleRad="101733" custRadScaleInc="-4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6FDE1-4A52-42C5-A09C-120FB83D8F34}" type="pres">
      <dgm:prSet presAssocID="{64C30129-6A34-4769-98EA-0D6A4E13AE75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5DD260DB-6DE9-43B0-89BC-2C8E57ECDAE9}" type="pres">
      <dgm:prSet presAssocID="{89490F60-DA26-40E4-AD89-F01487E74B81}" presName="node" presStyleLbl="node1" presStyleIdx="2" presStyleCnt="4" custRadScaleRad="121745" custRadScaleInc="-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62657-DD25-4D9D-A3FB-F6335EE12AC5}" type="pres">
      <dgm:prSet presAssocID="{6DC5FF29-2D37-44DD-8682-78B1BFF5E52B}" presName="parTrans" presStyleLbl="bgSibTrans2D1" presStyleIdx="3" presStyleCnt="4" custLinFactNeighborX="-6287" custLinFactNeighborY="2540" custRadScaleRad="198439" custRadScaleInc="-2147483648"/>
      <dgm:spPr/>
      <dgm:t>
        <a:bodyPr/>
        <a:lstStyle/>
        <a:p>
          <a:endParaRPr lang="ru-RU"/>
        </a:p>
      </dgm:t>
    </dgm:pt>
    <dgm:pt modelId="{223D088A-0163-4B21-A7CD-2C31E37F4856}" type="pres">
      <dgm:prSet presAssocID="{76AC38CA-D9B1-4C33-AAFF-A2DFE0030384}" presName="node" presStyleLbl="node1" presStyleIdx="3" presStyleCnt="4" custRadScaleRad="114764" custRadScaleInc="-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324100-169A-420A-A594-9507D5F97DAB}" srcId="{D788FB44-2FB2-4B5B-8E2E-A5239ED67F28}" destId="{4358735E-EBED-4319-9265-5D069A11B9D6}" srcOrd="0" destOrd="0" parTransId="{7FDD29C8-F40F-4FB6-B8FC-04B0FC66AE15}" sibTransId="{8F099768-EDA7-4DCD-89AC-22160519DBEE}"/>
    <dgm:cxn modelId="{068CC919-A0DD-437D-B34D-E918F9DFEFE1}" srcId="{D788FB44-2FB2-4B5B-8E2E-A5239ED67F28}" destId="{89490F60-DA26-40E4-AD89-F01487E74B81}" srcOrd="2" destOrd="0" parTransId="{64C30129-6A34-4769-98EA-0D6A4E13AE75}" sibTransId="{E68A8EA1-FA4D-4ABF-BE09-674C387E5FA3}"/>
    <dgm:cxn modelId="{7D45DE0A-CA3C-4516-89AF-F125E7032722}" srcId="{32DA6629-787E-4424-A54F-9578FBA26200}" destId="{D788FB44-2FB2-4B5B-8E2E-A5239ED67F28}" srcOrd="0" destOrd="0" parTransId="{FC3CF786-8A0A-426A-9A00-F0B8D42AF870}" sibTransId="{0D2C8573-4014-476D-B2A0-3378BEF45FDB}"/>
    <dgm:cxn modelId="{693E2F22-D6BA-4555-8439-6A1708082D95}" type="presOf" srcId="{64C30129-6A34-4769-98EA-0D6A4E13AE75}" destId="{D186FDE1-4A52-42C5-A09C-120FB83D8F34}" srcOrd="0" destOrd="0" presId="urn:microsoft.com/office/officeart/2005/8/layout/radial4"/>
    <dgm:cxn modelId="{28FC6C51-E6A0-4ACA-A897-363BC0D28063}" type="presOf" srcId="{0B91F3A5-C251-4566-8F8C-E77484EF95A8}" destId="{A98C50C9-D147-4E85-BBB3-208A61691CDD}" srcOrd="0" destOrd="0" presId="urn:microsoft.com/office/officeart/2005/8/layout/radial4"/>
    <dgm:cxn modelId="{A26C414B-C8E0-48F2-9340-DD9C995CDCE4}" srcId="{D788FB44-2FB2-4B5B-8E2E-A5239ED67F28}" destId="{76AC38CA-D9B1-4C33-AAFF-A2DFE0030384}" srcOrd="3" destOrd="0" parTransId="{6DC5FF29-2D37-44DD-8682-78B1BFF5E52B}" sibTransId="{CDB18814-5C8A-41D7-94DA-CF7CB6F35685}"/>
    <dgm:cxn modelId="{65C16C46-0019-4E2F-ADA1-3AE3F895AA67}" type="presOf" srcId="{89490F60-DA26-40E4-AD89-F01487E74B81}" destId="{5DD260DB-6DE9-43B0-89BC-2C8E57ECDAE9}" srcOrd="0" destOrd="0" presId="urn:microsoft.com/office/officeart/2005/8/layout/radial4"/>
    <dgm:cxn modelId="{F4630241-E468-45CE-90D5-F943F85D3ECF}" type="presOf" srcId="{32DA6629-787E-4424-A54F-9578FBA26200}" destId="{99B7594F-5156-484D-8A8F-E5999E14B6E8}" srcOrd="0" destOrd="0" presId="urn:microsoft.com/office/officeart/2005/8/layout/radial4"/>
    <dgm:cxn modelId="{8CDA9339-5002-42CD-B539-F4CE0BF66A12}" type="presOf" srcId="{7FDD29C8-F40F-4FB6-B8FC-04B0FC66AE15}" destId="{6806BFD3-FF2D-47A7-AEB2-4F59A31B5EA5}" srcOrd="0" destOrd="0" presId="urn:microsoft.com/office/officeart/2005/8/layout/radial4"/>
    <dgm:cxn modelId="{6C61ED6B-C802-49E1-AE10-D18842A27D1E}" type="presOf" srcId="{76AC38CA-D9B1-4C33-AAFF-A2DFE0030384}" destId="{223D088A-0163-4B21-A7CD-2C31E37F4856}" srcOrd="0" destOrd="0" presId="urn:microsoft.com/office/officeart/2005/8/layout/radial4"/>
    <dgm:cxn modelId="{AEFD3338-F684-4F55-84A3-2E2860B54540}" type="presOf" srcId="{6847CEA2-EF3F-4700-B105-61628C7BE710}" destId="{CB4388FF-7B3F-455C-82F6-199966AAF29C}" srcOrd="0" destOrd="0" presId="urn:microsoft.com/office/officeart/2005/8/layout/radial4"/>
    <dgm:cxn modelId="{57064420-65C4-43EA-93C1-FB9245243572}" type="presOf" srcId="{D788FB44-2FB2-4B5B-8E2E-A5239ED67F28}" destId="{609A56D2-F799-43D3-86F2-485697F2461C}" srcOrd="0" destOrd="0" presId="urn:microsoft.com/office/officeart/2005/8/layout/radial4"/>
    <dgm:cxn modelId="{A4C10CBE-483E-4D4C-B50E-548F91927676}" srcId="{D788FB44-2FB2-4B5B-8E2E-A5239ED67F28}" destId="{6847CEA2-EF3F-4700-B105-61628C7BE710}" srcOrd="1" destOrd="0" parTransId="{0B91F3A5-C251-4566-8F8C-E77484EF95A8}" sibTransId="{0A6F18DA-1F78-45B7-99DD-4A3DE3CE0941}"/>
    <dgm:cxn modelId="{84D21AA9-DB3F-460D-96CC-2DD704AF281B}" type="presOf" srcId="{6DC5FF29-2D37-44DD-8682-78B1BFF5E52B}" destId="{8B862657-DD25-4D9D-A3FB-F6335EE12AC5}" srcOrd="0" destOrd="0" presId="urn:microsoft.com/office/officeart/2005/8/layout/radial4"/>
    <dgm:cxn modelId="{36205726-E1F7-48A2-AFBF-8B9856A872E0}" type="presOf" srcId="{4358735E-EBED-4319-9265-5D069A11B9D6}" destId="{3F72CAA7-3097-4FA4-A504-062CE274DEB6}" srcOrd="0" destOrd="0" presId="urn:microsoft.com/office/officeart/2005/8/layout/radial4"/>
    <dgm:cxn modelId="{21D18546-02C7-41C3-9A3C-D80E1D8E4FC2}" type="presParOf" srcId="{99B7594F-5156-484D-8A8F-E5999E14B6E8}" destId="{609A56D2-F799-43D3-86F2-485697F2461C}" srcOrd="0" destOrd="0" presId="urn:microsoft.com/office/officeart/2005/8/layout/radial4"/>
    <dgm:cxn modelId="{1F842065-86CF-4144-806E-7AD3D8124ED3}" type="presParOf" srcId="{99B7594F-5156-484D-8A8F-E5999E14B6E8}" destId="{6806BFD3-FF2D-47A7-AEB2-4F59A31B5EA5}" srcOrd="1" destOrd="0" presId="urn:microsoft.com/office/officeart/2005/8/layout/radial4"/>
    <dgm:cxn modelId="{328CD218-4422-4C96-A2CD-28F066A891F4}" type="presParOf" srcId="{99B7594F-5156-484D-8A8F-E5999E14B6E8}" destId="{3F72CAA7-3097-4FA4-A504-062CE274DEB6}" srcOrd="2" destOrd="0" presId="urn:microsoft.com/office/officeart/2005/8/layout/radial4"/>
    <dgm:cxn modelId="{35A6B74E-257B-4089-8700-EC356D04D6DD}" type="presParOf" srcId="{99B7594F-5156-484D-8A8F-E5999E14B6E8}" destId="{A98C50C9-D147-4E85-BBB3-208A61691CDD}" srcOrd="3" destOrd="0" presId="urn:microsoft.com/office/officeart/2005/8/layout/radial4"/>
    <dgm:cxn modelId="{F91DD489-6984-496A-B643-61EB080E6B34}" type="presParOf" srcId="{99B7594F-5156-484D-8A8F-E5999E14B6E8}" destId="{CB4388FF-7B3F-455C-82F6-199966AAF29C}" srcOrd="4" destOrd="0" presId="urn:microsoft.com/office/officeart/2005/8/layout/radial4"/>
    <dgm:cxn modelId="{64B72455-F4C6-4218-84D8-B8DE25FEC93B}" type="presParOf" srcId="{99B7594F-5156-484D-8A8F-E5999E14B6E8}" destId="{D186FDE1-4A52-42C5-A09C-120FB83D8F34}" srcOrd="5" destOrd="0" presId="urn:microsoft.com/office/officeart/2005/8/layout/radial4"/>
    <dgm:cxn modelId="{F23FE7B6-2DAF-4F35-8679-E303E837D2EB}" type="presParOf" srcId="{99B7594F-5156-484D-8A8F-E5999E14B6E8}" destId="{5DD260DB-6DE9-43B0-89BC-2C8E57ECDAE9}" srcOrd="6" destOrd="0" presId="urn:microsoft.com/office/officeart/2005/8/layout/radial4"/>
    <dgm:cxn modelId="{86E9F26E-DCEC-4590-8D81-B24E77AC91A7}" type="presParOf" srcId="{99B7594F-5156-484D-8A8F-E5999E14B6E8}" destId="{8B862657-DD25-4D9D-A3FB-F6335EE12AC5}" srcOrd="7" destOrd="0" presId="urn:microsoft.com/office/officeart/2005/8/layout/radial4"/>
    <dgm:cxn modelId="{6F9685FE-C4C8-4F9D-B439-882CB2DDCAAB}" type="presParOf" srcId="{99B7594F-5156-484D-8A8F-E5999E14B6E8}" destId="{223D088A-0163-4B21-A7CD-2C31E37F4856}" srcOrd="8" destOrd="0" presId="urn:microsoft.com/office/officeart/2005/8/layout/radial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0.22449</cdr:x>
      <cdr:y>0.17217</cdr:y>
    </cdr:from>
    <cdr:to>
      <cdr:x>0.37662</cdr:x>
      <cdr:y>0.59733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5400000" flipH="1" flipV="1">
          <a:off x="1434263" y="1043079"/>
          <a:ext cx="1806262" cy="118306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0.65623</cdr:x>
      <cdr:y>0.15536</cdr:y>
    </cdr:from>
    <cdr:to>
      <cdr:x>0.77162</cdr:x>
      <cdr:y>0.3341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5103448" y="660042"/>
          <a:ext cx="897312" cy="7593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0.31304</cdr:x>
      <cdr:y>0.23188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383359" y="-445150"/>
          <a:ext cx="2835164" cy="12601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endParaRPr lang="ru-RU" sz="1800" dirty="0">
            <a:solidFill>
              <a:srgbClr val="003B68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0.30473</cdr:x>
      <cdr:y>0.0101</cdr:y>
    </cdr:from>
    <cdr:to>
      <cdr:x>0.54821</cdr:x>
      <cdr:y>0.1985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59913" y="54916"/>
          <a:ext cx="2205168" cy="10238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0.71304</cdr:x>
      <cdr:y>0.78261</cdr:y>
    </cdr:from>
    <cdr:to>
      <cdr:x>0.97391</cdr:x>
      <cdr:y>0.96811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857916" y="3857652"/>
          <a:ext cx="214314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endParaRPr lang="ru-RU" sz="18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7DFF6-5FDD-4014-886B-98DFCCD246FF}" type="datetimeFigureOut">
              <a:rPr lang="ru-RU" smtClean="0"/>
              <a:pPr/>
              <a:t>30.06.2017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9651D-A2CC-40EB-B51E-BF5BFD0B6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23600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" y="1"/>
            <a:ext cx="4302231" cy="339884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14" y="1"/>
            <a:ext cx="4302231" cy="339884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67A30ECC-37E7-430A-A595-F5904DEBF5A6}" type="datetimeFigureOut">
              <a:rPr lang="ru-RU" smtClean="0"/>
              <a:pPr/>
              <a:t>30.06.2017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5" y="3228899"/>
            <a:ext cx="7942580" cy="305895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" y="6456615"/>
            <a:ext cx="4302231" cy="339884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14" y="6456615"/>
            <a:ext cx="4302231" cy="339884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0D8B3ED0-F6DD-4B52-A30A-17DEFA04EDD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07830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552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552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552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39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1633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400425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ом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9"/>
            <a:ext cx="7143768" cy="3305847"/>
          </a:xfrm>
          <a:prstGeom prst="rect">
            <a:avLst/>
          </a:prstGeom>
        </p:spPr>
      </p:pic>
      <p:sp>
        <p:nvSpPr>
          <p:cNvPr id="4" name="Rectangle 18"/>
          <p:cNvSpPr>
            <a:spLocks noChangeArrowheads="1"/>
          </p:cNvSpPr>
          <p:nvPr/>
        </p:nvSpPr>
        <p:spPr bwMode="gray">
          <a:xfrm>
            <a:off x="7010400" y="8"/>
            <a:ext cx="2133600" cy="32861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gray">
          <a:xfrm>
            <a:off x="0" y="3214698"/>
            <a:ext cx="9144000" cy="142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286000" y="4114800"/>
            <a:ext cx="64008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581400" y="6508750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0" name="Рисунок 9" descr="Рисунок3 копия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2330" y="142852"/>
            <a:ext cx="1995814" cy="27146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C20888E-84B3-4BED-A627-B78A535DBE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E66DEB0-973F-4EC1-B898-FBD11333FE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 bwMode="white">
          <a:xfrm>
            <a:off x="285720" y="-23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Образец заголовка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A69B25-BE17-4780-A934-D11CC5553A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E9FAFC8-4074-48F3-A588-950377D6A52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D21D778-B565-4D7E-94D7-64010A445B68}" type="datetimeFigureOut">
              <a:rPr lang="en-US" smtClean="0"/>
              <a:pPr/>
              <a:t>6/30/2017</a:t>
            </a:fld>
            <a:endParaRPr lang="en-US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3A271A1-F6D6-438B-A432-4747EE7ECD40}" type="datetimeFigureOut">
              <a:rPr lang="en-US" smtClean="0"/>
              <a:pPr/>
              <a:t>6/30/2017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0" name="Рисунок 9" descr="Рисунок3 копия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72528" y="-24"/>
            <a:ext cx="525214" cy="7143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68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18" Type="http://schemas.openxmlformats.org/officeDocument/2006/relationships/image" Target="../media/image35.jpeg"/><Relationship Id="rId3" Type="http://schemas.openxmlformats.org/officeDocument/2006/relationships/image" Target="../media/image23.jpeg"/><Relationship Id="rId21" Type="http://schemas.openxmlformats.org/officeDocument/2006/relationships/chart" Target="../charts/chart7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19" Type="http://schemas.openxmlformats.org/officeDocument/2006/relationships/image" Target="../media/image36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12.png"/><Relationship Id="rId3" Type="http://schemas.openxmlformats.org/officeDocument/2006/relationships/image" Target="../media/image24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90.jpeg"/><Relationship Id="rId3" Type="http://schemas.openxmlformats.org/officeDocument/2006/relationships/image" Target="../media/image30.jpeg"/><Relationship Id="rId7" Type="http://schemas.openxmlformats.org/officeDocument/2006/relationships/image" Target="../media/image84.gif"/><Relationship Id="rId12" Type="http://schemas.openxmlformats.org/officeDocument/2006/relationships/image" Target="../media/image89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88.jpeg"/><Relationship Id="rId5" Type="http://schemas.openxmlformats.org/officeDocument/2006/relationships/image" Target="../media/image80.png"/><Relationship Id="rId15" Type="http://schemas.openxmlformats.org/officeDocument/2006/relationships/image" Target="../media/image92.gif"/><Relationship Id="rId10" Type="http://schemas.openxmlformats.org/officeDocument/2006/relationships/image" Target="../media/image87.png"/><Relationship Id="rId4" Type="http://schemas.openxmlformats.org/officeDocument/2006/relationships/image" Target="../media/image12.pn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80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chart" Target="../charts/char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0298" y="6215082"/>
            <a:ext cx="571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Орловская область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2845" y="6074210"/>
            <a:ext cx="500066" cy="63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20100101-_DSC8459.jpg"/>
          <p:cNvPicPr>
            <a:picLocks noChangeAspect="1"/>
          </p:cNvPicPr>
          <p:nvPr/>
        </p:nvPicPr>
        <p:blipFill>
          <a:blip r:embed="rId3"/>
          <a:srcRect l="8854" t="5659" r="12539" b="5655"/>
          <a:stretch>
            <a:fillRect/>
          </a:stretch>
        </p:blipFill>
        <p:spPr>
          <a:xfrm>
            <a:off x="-32" y="0"/>
            <a:ext cx="5500726" cy="42862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4282" y="4429132"/>
            <a:ext cx="871543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за 2016 год</a:t>
            </a:r>
          </a:p>
          <a:p>
            <a:pPr algn="ctr"/>
            <a:r>
              <a:rPr lang="ru-RU" sz="1600" dirty="0" smtClean="0">
                <a:solidFill>
                  <a:srgbClr val="030505"/>
                </a:solidFill>
                <a:latin typeface="Times New Roman" pitchFamily="18" charset="0"/>
                <a:cs typeface="Times New Roman" pitchFamily="18" charset="0"/>
              </a:rPr>
              <a:t>(к проекту закона Орловской области «Об исполнении областного бюджета за 2016 год»)</a:t>
            </a:r>
          </a:p>
          <a:p>
            <a:pPr algn="ctr"/>
            <a:endParaRPr lang="ru-RU" sz="14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JYPhMwc99AQ.jpg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3143240" y="0"/>
            <a:ext cx="3000396" cy="42862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t="1663" b="1908"/>
          <a:stretch>
            <a:fillRect/>
          </a:stretch>
        </p:blipFill>
        <p:spPr bwMode="auto">
          <a:xfrm>
            <a:off x="6143636" y="-24"/>
            <a:ext cx="300036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1"/>
            <a:ext cx="3143239" cy="428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0"/>
            <a:ext cx="3000396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9713.jpg"/>
          <p:cNvPicPr>
            <a:picLocks noChangeAspect="1"/>
          </p:cNvPicPr>
          <p:nvPr/>
        </p:nvPicPr>
        <p:blipFill>
          <a:blip r:embed="rId3">
            <a:lum bright="32000" contrast="-40000"/>
          </a:blip>
          <a:srcRect t="17978"/>
          <a:stretch>
            <a:fillRect/>
          </a:stretch>
        </p:blipFill>
        <p:spPr>
          <a:xfrm>
            <a:off x="142844" y="1500174"/>
            <a:ext cx="8858312" cy="5214974"/>
          </a:xfrm>
          <a:prstGeom prst="rect">
            <a:avLst/>
          </a:prstGeom>
        </p:spPr>
      </p:pic>
      <p:sp>
        <p:nvSpPr>
          <p:cNvPr id="7" name="Заголовок 4"/>
          <p:cNvSpPr txBox="1">
            <a:spLocks/>
          </p:cNvSpPr>
          <p:nvPr/>
        </p:nvSpPr>
        <p:spPr bwMode="white">
          <a:xfrm>
            <a:off x="107504" y="-23"/>
            <a:ext cx="842968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7200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Заседание Правительства Орловской области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10 апреля </a:t>
            </a:r>
            <a:r>
              <a:rPr lang="ru-RU" sz="1900" b="1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2017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года</a:t>
            </a:r>
            <a:b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Вопросы повестки дня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3542" y="-71462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ru-RU" sz="3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сельского хозяйства во всех категориях хозяйств </a:t>
            </a:r>
            <a:r>
              <a:rPr lang="ru-RU" sz="2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 фактически действовавших ценах, млрд рублей)</a:t>
            </a:r>
            <a:endParaRPr lang="ru-RU" sz="24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568806807"/>
              </p:ext>
            </p:extLst>
          </p:nvPr>
        </p:nvGraphicFramePr>
        <p:xfrm>
          <a:off x="251520" y="1506498"/>
          <a:ext cx="8640960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676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4428" y="-24"/>
            <a:ext cx="856241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ru-RU" sz="27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сбор зерновых и зернобобовых культур </a:t>
            </a:r>
            <a:br>
              <a:rPr lang="ru-RU" sz="27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 весе после доработки) в хозяйствах всех категорий </a:t>
            </a:r>
            <a:br>
              <a:rPr lang="ru-RU" sz="27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2016 </a:t>
            </a:r>
            <a:r>
              <a:rPr lang="ru-RU" sz="27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году, тыс. тонн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924644533"/>
              </p:ext>
            </p:extLst>
          </p:nvPr>
        </p:nvGraphicFramePr>
        <p:xfrm>
          <a:off x="137478" y="1097360"/>
          <a:ext cx="900100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95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banner-myaso.jpg"/>
          <p:cNvPicPr>
            <a:picLocks noChangeAspect="1"/>
          </p:cNvPicPr>
          <p:nvPr/>
        </p:nvPicPr>
        <p:blipFill>
          <a:blip r:embed="rId3">
            <a:lum bright="51000" contrast="-67000"/>
          </a:blip>
          <a:srcRect b="9469"/>
          <a:stretch>
            <a:fillRect/>
          </a:stretch>
        </p:blipFill>
        <p:spPr>
          <a:xfrm>
            <a:off x="0" y="1500174"/>
            <a:ext cx="9144000" cy="53578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5866" y="178994"/>
            <a:ext cx="8562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производства мяса в </a:t>
            </a:r>
            <a:r>
              <a:rPr lang="ru-RU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хозяйствах всех </a:t>
            </a: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в 2016 </a:t>
            </a:r>
            <a:r>
              <a:rPr lang="ru-RU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году, тыс. тонн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4212054392"/>
              </p:ext>
            </p:extLst>
          </p:nvPr>
        </p:nvGraphicFramePr>
        <p:xfrm>
          <a:off x="137478" y="1097360"/>
          <a:ext cx="900100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06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1" y="2214554"/>
            <a:ext cx="2010969" cy="29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6072206"/>
            <a:ext cx="1677119" cy="29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162" y="6143644"/>
            <a:ext cx="1175455" cy="55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" y="2639762"/>
            <a:ext cx="144781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869" y="6286520"/>
            <a:ext cx="893453" cy="31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252" y="3159729"/>
            <a:ext cx="1281071" cy="34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41" y="3559403"/>
            <a:ext cx="1220491" cy="36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22" b="27281"/>
          <a:stretch/>
        </p:blipFill>
        <p:spPr bwMode="auto">
          <a:xfrm>
            <a:off x="1991416" y="6107111"/>
            <a:ext cx="1440160" cy="63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5680" y="6143644"/>
            <a:ext cx="1118320" cy="41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072"/>
          <a:stretch/>
        </p:blipFill>
        <p:spPr bwMode="auto">
          <a:xfrm>
            <a:off x="237976" y="6465710"/>
            <a:ext cx="1619388" cy="35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&quot;Мираторг&quot; откроет первый супермаркет в Петербурге в феврале 2013 года РИА Новости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52" t="11493" r="18696" b="26875"/>
          <a:stretch/>
        </p:blipFill>
        <p:spPr bwMode="auto">
          <a:xfrm>
            <a:off x="142844" y="5286388"/>
            <a:ext cx="1367905" cy="7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gro-al.ru/logo-agro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6849" b="95890" l="5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4538497"/>
            <a:ext cx="1024508" cy="74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1-tub-ru.yandex.net/i?id=9a8fbc7fed7cae517ce932c206f937f1-109-144&amp;n=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06" y="1557388"/>
            <a:ext cx="1574358" cy="5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Для справки - Information system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375" y="4070055"/>
            <a:ext cx="1452667" cy="4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6143644"/>
            <a:ext cx="168275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52990" y="178994"/>
            <a:ext cx="8562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300" b="1" i="0" u="none" strike="noStrike" kern="1200" baseline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инвестиций в основной капитал на территории Орловской области,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="" xmlns:p14="http://schemas.microsoft.com/office/powerpoint/2010/main" val="4176791633"/>
              </p:ext>
            </p:extLst>
          </p:nvPr>
        </p:nvGraphicFramePr>
        <p:xfrm>
          <a:off x="1639360" y="835280"/>
          <a:ext cx="760041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xmlns="" val="39406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2910" y="349756"/>
            <a:ext cx="7776864" cy="936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новации 2016 года</a:t>
            </a:r>
          </a:p>
        </p:txBody>
      </p:sp>
      <p:pic>
        <p:nvPicPr>
          <p:cNvPr id="5" name="Picture 2" descr="http://prof-chita.ru/optovaya-i-roznichnaya-prodazha-bytovoy-himii-146424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15" t="2597" r="14745" b="13446"/>
          <a:stretch/>
        </p:blipFill>
        <p:spPr bwMode="auto">
          <a:xfrm>
            <a:off x="539552" y="1531590"/>
            <a:ext cx="3032316" cy="22529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40967" y="3317355"/>
            <a:ext cx="4572000" cy="363176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инвестиционный контракт Орловской области</a:t>
            </a:r>
          </a:p>
          <a:p>
            <a:pPr marL="0" marR="0" lvl="0" indent="0" algn="ctr" defTabSz="914400" eaLnBrk="0" fontAlgn="auto" latin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 субъектом инвестиционной деятельности, принявшим на себя обязательство создать либо модернизировать и (или) освоить производство промышленной продукции на территории Орловской области, заключается  специальный инвестиционный контракт Орловской области </a:t>
            </a:r>
            <a:r>
              <a:rPr kumimoji="0" lang="ru-RU" sz="1600" b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1600" b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600" b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порядком заключения специального инвестиционного контракта Орловской области, утверждаемым Правительством Орловской </a:t>
            </a:r>
            <a:r>
              <a:rPr kumimoji="0" lang="ru-RU" sz="1600" b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kumimoji="0" lang="ru-RU" sz="1600" b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099" y="3820012"/>
            <a:ext cx="4604076" cy="2921029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5366" y="1412776"/>
            <a:ext cx="4108771" cy="1615633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4" descr="http://s1.iconbird.com/ico/0612/vistabasesoftwareicons/w256h2561339252579DrawingPin1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125" y="3527425"/>
            <a:ext cx="585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s1.iconbird.com/ico/0612/vistabasesoftwareicons/w256h2561339252579DrawingPin1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6717" y="976324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5400000">
            <a:off x="6636545" y="2836072"/>
            <a:ext cx="629191" cy="1013867"/>
          </a:xfrm>
          <a:prstGeom prst="rightArrow">
            <a:avLst>
              <a:gd name="adj1" fmla="val 50001"/>
              <a:gd name="adj2" fmla="val 41396"/>
            </a:avLst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220663" y="4125913"/>
            <a:ext cx="427513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Орловской области от 4 декабря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1884-ОЗ «Об установлении критериев, которым должны соответствовать объекты социально-культурного и коммунально-бытового назначения, масштабные инвестиционные проекты, для размещения (реализации) которых допускается предоставление земельного участка в аренду без проведения торгов»</a:t>
            </a:r>
          </a:p>
        </p:txBody>
      </p:sp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4958033" y="1681636"/>
            <a:ext cx="39862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Орловской области от 5 октября 2015 года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1851-ОЗ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государственной поддержке инвестиционной деятельности </a:t>
            </a:r>
            <a:b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Орловской области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182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1313253309733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7898"/>
            <a:ext cx="3746504" cy="257010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67068" y="142852"/>
            <a:ext cx="8348336" cy="936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управления проектной деятельностью </a:t>
            </a:r>
            <a:br>
              <a:rPr lang="ru-RU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органах власти Орловской области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85055" y="5132849"/>
            <a:ext cx="4859338" cy="1150937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2230" y="1813386"/>
            <a:ext cx="3552825" cy="790575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29243" y="3083386"/>
            <a:ext cx="4932362" cy="1570038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201918" y="2045716"/>
            <a:ext cx="1010874" cy="933961"/>
            <a:chOff x="4295163" y="1715055"/>
            <a:chExt cx="1010874" cy="933961"/>
          </a:xfrm>
          <a:solidFill>
            <a:srgbClr val="E46C0A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Прямоугольник 10"/>
            <p:cNvSpPr/>
            <p:nvPr/>
          </p:nvSpPr>
          <p:spPr>
            <a:xfrm>
              <a:off x="4295163" y="1715055"/>
              <a:ext cx="847288" cy="28991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Стрелка вниз 12"/>
            <p:cNvSpPr/>
            <p:nvPr/>
          </p:nvSpPr>
          <p:spPr>
            <a:xfrm>
              <a:off x="4622335" y="1715055"/>
              <a:ext cx="683702" cy="933961"/>
            </a:xfrm>
            <a:prstGeom prst="downArrow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73019" y="4031520"/>
            <a:ext cx="1010874" cy="933961"/>
            <a:chOff x="4295163" y="1715055"/>
            <a:chExt cx="1010874" cy="933961"/>
          </a:xfrm>
          <a:solidFill>
            <a:srgbClr val="E46C0A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5" name="Прямоугольник 14"/>
            <p:cNvSpPr/>
            <p:nvPr/>
          </p:nvSpPr>
          <p:spPr>
            <a:xfrm>
              <a:off x="4295163" y="1715055"/>
              <a:ext cx="847288" cy="28991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Стрелка вниз 15"/>
            <p:cNvSpPr/>
            <p:nvPr/>
          </p:nvSpPr>
          <p:spPr>
            <a:xfrm>
              <a:off x="4622335" y="1715055"/>
              <a:ext cx="683702" cy="933961"/>
            </a:xfrm>
            <a:prstGeom prst="downArrow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32230" y="2005729"/>
            <a:ext cx="355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проектный офис 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029243" y="3136029"/>
            <a:ext cx="49323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координации проектной деятельности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инвестиционного развития Департамента экономического развития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деятельности </a:t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Орловской области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4146968" y="5361704"/>
            <a:ext cx="4840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проектные офисы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формируемые в органах власти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867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 bwMode="white">
          <a:xfrm>
            <a:off x="107504" y="-23"/>
            <a:ext cx="842968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7200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Заседание Правительства Орловской области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10 апреля </a:t>
            </a:r>
            <a:r>
              <a:rPr lang="ru-RU" sz="1900" b="1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2017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года</a:t>
            </a:r>
            <a:b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Вопросы повестки дня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92280" y="6616700"/>
            <a:ext cx="2133600" cy="2413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fld id="{AE9FAFC8-4074-48F3-A588-950377D6A528}" type="slidenum">
              <a:rPr lang="en-US" sz="1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6818340"/>
              </p:ext>
            </p:extLst>
          </p:nvPr>
        </p:nvGraphicFramePr>
        <p:xfrm>
          <a:off x="107504" y="1556792"/>
          <a:ext cx="3889375" cy="5209701"/>
        </p:xfrm>
        <a:graphic>
          <a:graphicData uri="http://schemas.openxmlformats.org/drawingml/2006/table">
            <a:tbl>
              <a:tblPr/>
              <a:tblGrid>
                <a:gridCol w="307667"/>
                <a:gridCol w="3581708"/>
              </a:tblGrid>
              <a:tr h="1726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стратегия региона</a:t>
                      </a:r>
                      <a:endParaRPr lang="ru-RU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354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создания инвестиционных объектов и инфраструктуры в регионе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3041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Ежегодное послание высшего должностного лица субъекта РФ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25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Правовой акт о защите инвесторов и механизмов поддержки инвестиционной деятельности 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1323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 по улучшению инвестиционного климата</a:t>
                      </a:r>
                      <a:endParaRPr lang="ru-RU" sz="1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3136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Специализированная организация по привлечению инвестиций и работе с инвесторами</a:t>
                      </a:r>
                      <a:endParaRPr lang="ru-RU" sz="11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1917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Двуязычный инвестиционный интернет-портал</a:t>
                      </a:r>
                      <a:endParaRPr lang="ru-RU" sz="1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229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3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Сопровождение инвесторов в режиме «одного окна»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482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регулирующего воздействия нормативных актов, затрагивающих предпринимательскую деятельность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345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Готовая инфраструктура для производственных инвестиционных проектов 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295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подготовки специалистов по потребностям инвесторов 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1735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декларация региона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210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обучения сотрудников профильных ОИВ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320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предпринимателей в состав органа тарифного регулирования регионов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  <a:tr h="266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3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Прямая связь инвесторов с руководством субъекта РФ</a:t>
                      </a:r>
                    </a:p>
                  </a:txBody>
                  <a:tcPr marL="91438" marR="91438"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http://www.asi.ru/images/logos/rating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42852"/>
            <a:ext cx="10572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13369" y="142852"/>
            <a:ext cx="3959225" cy="877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7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Национального </a:t>
            </a:r>
            <a:r>
              <a:rPr lang="ru-RU" sz="17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рейтинга состояния инвестиционного климата </a:t>
            </a:r>
            <a:r>
              <a:rPr lang="ru-RU" sz="17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субъектах РФ в 2016 </a:t>
            </a:r>
            <a:r>
              <a:rPr lang="ru-RU" sz="17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7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6207659"/>
              </p:ext>
            </p:extLst>
          </p:nvPr>
        </p:nvGraphicFramePr>
        <p:xfrm>
          <a:off x="4189393" y="1357301"/>
          <a:ext cx="4811762" cy="5407126"/>
        </p:xfrm>
        <a:graphic>
          <a:graphicData uri="http://schemas.openxmlformats.org/drawingml/2006/table">
            <a:tbl>
              <a:tblPr firstRow="1" bandRow="1"/>
              <a:tblGrid>
                <a:gridCol w="584991"/>
                <a:gridCol w="3275129"/>
                <a:gridCol w="951642"/>
              </a:tblGrid>
              <a:tr h="266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spc="-4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spc="-4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Татарстан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Белгородская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Калужская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Тульская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Тюменская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Владимирская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Ханты-Мансийский АО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Москва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Ульяновская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Томская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+11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Орловская область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+14</a:t>
                      </a:r>
                      <a:endParaRPr lang="ru-RU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Чеченская Республика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Липецкая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+18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Мордовия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Ямало-Ненецкий АО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25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Тамбовская область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266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Башкортостан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1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+20</a:t>
                      </a:r>
                      <a:endParaRPr lang="ru-RU" sz="11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1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96" y="890577"/>
            <a:ext cx="495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71414"/>
            <a:ext cx="42862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деятельности органов исполнительной власти Орловской области по обеспечению благоприятного инвестиционного климата в регионе </a:t>
            </a:r>
          </a:p>
        </p:txBody>
      </p:sp>
      <p:pic>
        <p:nvPicPr>
          <p:cNvPr id="1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21" y="1628800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224" y="1916832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04" y="2276872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373" y="2708920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84" y="3068960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9" y="3356992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53" y="3717032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53" y="4005064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9" y="4293096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53" y="4797152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9" y="5229200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9" y="5589240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9" y="5877272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53" y="6165304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07" y="6525344"/>
            <a:ext cx="2174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37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 bwMode="white">
          <a:xfrm>
            <a:off x="107504" y="-23"/>
            <a:ext cx="842968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7200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Заседание Правительства Орловской области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10 апреля </a:t>
            </a:r>
            <a:r>
              <a:rPr lang="ru-RU" sz="1900" b="1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2017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года</a:t>
            </a:r>
            <a:b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Вопросы повестки дня</a:t>
            </a: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E9FAFC8-4074-48F3-A588-950377D6A528}" type="slidenum">
              <a:rPr lang="en-US" sz="12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17</a:t>
            </a:fld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27" y="687741"/>
            <a:ext cx="2751694" cy="166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5937"/>
            <a:ext cx="3046387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173" y="4187373"/>
            <a:ext cx="2585347" cy="193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5235" y="4279966"/>
            <a:ext cx="2891388" cy="200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164" y="3755220"/>
            <a:ext cx="2641724" cy="183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5385145"/>
            <a:ext cx="2345155" cy="153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47" t="4314" r="8412" b="8497"/>
          <a:stretch/>
        </p:blipFill>
        <p:spPr>
          <a:xfrm>
            <a:off x="64447" y="3356862"/>
            <a:ext cx="1115735" cy="166102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1436" y="1798426"/>
            <a:ext cx="3390603" cy="235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4336" y="5229200"/>
            <a:ext cx="2555873" cy="168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im2-tub-ru.yandex.net/i?id=ba3c9841f89da1e3e7b9ceba27fc8d9b-l&amp;n=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94"/>
          <a:stretch/>
        </p:blipFill>
        <p:spPr bwMode="auto">
          <a:xfrm>
            <a:off x="3583205" y="655280"/>
            <a:ext cx="2417555" cy="1426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3" y="1684405"/>
            <a:ext cx="3092472" cy="188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173" y="2565164"/>
            <a:ext cx="2585347" cy="172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6265" y="3687122"/>
            <a:ext cx="18923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57158" y="71414"/>
            <a:ext cx="8358246" cy="936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международных выставках, форумах</a:t>
            </a:r>
            <a:endParaRPr lang="ru-RU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8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0"/>
          <p:cNvSpPr>
            <a:spLocks noChangeArrowheads="1"/>
          </p:cNvSpPr>
          <p:nvPr/>
        </p:nvSpPr>
        <p:spPr bwMode="auto">
          <a:xfrm>
            <a:off x="7038223" y="3406217"/>
            <a:ext cx="1938337" cy="303213"/>
          </a:xfrm>
          <a:prstGeom prst="roundRect">
            <a:avLst>
              <a:gd name="adj" fmla="val 12301"/>
            </a:avLst>
          </a:prstGeom>
          <a:solidFill>
            <a:srgbClr val="5B9BD5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outerShdw blurRad="50800" dist="50800" dir="10200000" sx="102000" sy="102000" algn="ctr" rotWithShape="0">
              <a:srgbClr val="4472C4">
                <a:alpha val="54000"/>
              </a:srgbClr>
            </a:outerShdw>
          </a:effectLst>
        </p:spPr>
        <p:txBody>
          <a:bodyPr wrap="none" bIns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772,7 </a:t>
            </a:r>
            <a:r>
              <a:rPr lang="ru-RU" sz="1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white">
          <a:xfrm>
            <a:off x="7037511" y="2172266"/>
            <a:ext cx="1938969" cy="1157266"/>
          </a:xfrm>
          <a:prstGeom prst="rect">
            <a:avLst/>
          </a:prstGeom>
          <a:solidFill>
            <a:srgbClr val="5B9B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7268" y="1731533"/>
            <a:ext cx="1822450" cy="242887"/>
          </a:xfrm>
          <a:prstGeom prst="rect">
            <a:avLst/>
          </a:prstGeom>
          <a:solidFill>
            <a:srgbClr val="5B9BD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166" y="2177929"/>
            <a:ext cx="1882775" cy="1128712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  <a:extLst/>
        </p:spPr>
      </p:pic>
      <p:pic>
        <p:nvPicPr>
          <p:cNvPr id="9" name="Picture 2" descr="http://pticainfo.ru/upload/iblock/c1a/znamenski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9588"/>
            <a:ext cx="18827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0"/>
          <p:cNvSpPr>
            <a:spLocks noChangeArrowheads="1"/>
          </p:cNvSpPr>
          <p:nvPr/>
        </p:nvSpPr>
        <p:spPr bwMode="auto">
          <a:xfrm>
            <a:off x="316166" y="3403479"/>
            <a:ext cx="1882775" cy="312737"/>
          </a:xfrm>
          <a:prstGeom prst="roundRect">
            <a:avLst>
              <a:gd name="adj" fmla="val 12301"/>
            </a:avLst>
          </a:prstGeom>
          <a:solidFill>
            <a:srgbClr val="5B9BD5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outerShdw blurRad="330200" dist="50800" dir="16020000" sx="103000" sy="103000" algn="ctr" rotWithShape="0">
              <a:srgbClr val="4472C4"/>
            </a:outerShdw>
          </a:effectLst>
        </p:spPr>
        <p:txBody>
          <a:bodyPr wrap="none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220,0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рублей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6002" y="1683295"/>
            <a:ext cx="184626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677" y="2178723"/>
            <a:ext cx="17795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70"/>
          <p:cNvSpPr>
            <a:spLocks noChangeArrowheads="1"/>
          </p:cNvSpPr>
          <p:nvPr/>
        </p:nvSpPr>
        <p:spPr bwMode="auto">
          <a:xfrm>
            <a:off x="4792677" y="3416973"/>
            <a:ext cx="1779587" cy="298450"/>
          </a:xfrm>
          <a:prstGeom prst="roundRect">
            <a:avLst>
              <a:gd name="adj" fmla="val 12301"/>
            </a:avLst>
          </a:prstGeom>
          <a:solidFill>
            <a:srgbClr val="5B9BD5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outerShdw blurRad="330200" dist="50800" dir="16020000" sx="103000" sy="103000" algn="ctr" rotWithShape="0">
              <a:srgbClr val="4472C4"/>
            </a:outerShdw>
          </a:effectLst>
        </p:spPr>
        <p:txBody>
          <a:bodyPr wrap="none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230,0 </a:t>
            </a:r>
            <a:r>
              <a:rPr lang="ru-RU" sz="1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82674" y="4125935"/>
            <a:ext cx="320516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ООО «Агропромышленная </a:t>
            </a:r>
          </a:p>
          <a:p>
            <a:pPr marL="0" marR="0" lvl="0" indent="0" algn="ctr" defTabSz="914400" eaLnBrk="0" fontAlgn="auto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«Кумир»</a:t>
            </a:r>
          </a:p>
        </p:txBody>
      </p:sp>
      <p:pic>
        <p:nvPicPr>
          <p:cNvPr id="16" name="Picture 6" descr="http://www.vestnik57.ru/uploads/8-nomer-2012/jubilejno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737" y="4662510"/>
            <a:ext cx="2154237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70"/>
          <p:cNvSpPr>
            <a:spLocks noChangeArrowheads="1"/>
          </p:cNvSpPr>
          <p:nvPr/>
        </p:nvSpPr>
        <p:spPr bwMode="auto">
          <a:xfrm>
            <a:off x="582737" y="6245248"/>
            <a:ext cx="2154237" cy="398462"/>
          </a:xfrm>
          <a:prstGeom prst="roundRect">
            <a:avLst>
              <a:gd name="adj" fmla="val 12301"/>
            </a:avLst>
          </a:prstGeom>
          <a:solidFill>
            <a:srgbClr val="5B9BD5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outerShdw blurRad="330200" dist="50800" dir="16020000" sx="103000" sy="103000" algn="ctr" rotWithShape="0">
              <a:srgbClr val="4472C4"/>
            </a:outerShdw>
          </a:effectLst>
        </p:spPr>
        <p:txBody>
          <a:bodyPr wrap="none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352,0 </a:t>
            </a:r>
            <a:r>
              <a:rPr lang="ru-RU" sz="1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3770" y="4606777"/>
            <a:ext cx="2149475" cy="152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3722785" y="4265220"/>
            <a:ext cx="1710725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СтеМаЛ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" name="AutoShape 70"/>
          <p:cNvSpPr>
            <a:spLocks noChangeArrowheads="1"/>
          </p:cNvSpPr>
          <p:nvPr/>
        </p:nvSpPr>
        <p:spPr bwMode="auto">
          <a:xfrm>
            <a:off x="3433770" y="6218009"/>
            <a:ext cx="2209800" cy="417512"/>
          </a:xfrm>
          <a:prstGeom prst="roundRect">
            <a:avLst>
              <a:gd name="adj" fmla="val 12301"/>
            </a:avLst>
          </a:prstGeom>
          <a:solidFill>
            <a:srgbClr val="5B9BD5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outerShdw blurRad="330200" dist="50800" dir="16020000" sx="103000" sy="103000" algn="ctr" rotWithShape="0">
              <a:srgbClr val="4472C4"/>
            </a:outerShdw>
          </a:effectLst>
        </p:spPr>
        <p:txBody>
          <a:bodyPr wrap="none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311,8 </a:t>
            </a:r>
            <a:r>
              <a:rPr lang="ru-RU" sz="1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30"/>
          <p:cNvSpPr>
            <a:spLocks noChangeArrowheads="1"/>
          </p:cNvSpPr>
          <p:nvPr/>
        </p:nvSpPr>
        <p:spPr bwMode="auto">
          <a:xfrm>
            <a:off x="5915149" y="4265220"/>
            <a:ext cx="2800767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ООО «Орел-Агро-Продукт»</a:t>
            </a:r>
          </a:p>
        </p:txBody>
      </p:sp>
      <p:sp>
        <p:nvSpPr>
          <p:cNvPr id="22" name="AutoShape 70"/>
          <p:cNvSpPr>
            <a:spLocks noChangeArrowheads="1"/>
          </p:cNvSpPr>
          <p:nvPr/>
        </p:nvSpPr>
        <p:spPr bwMode="auto">
          <a:xfrm>
            <a:off x="6313623" y="6218008"/>
            <a:ext cx="2209800" cy="417513"/>
          </a:xfrm>
          <a:prstGeom prst="roundRect">
            <a:avLst>
              <a:gd name="adj" fmla="val 12301"/>
            </a:avLst>
          </a:prstGeom>
          <a:solidFill>
            <a:srgbClr val="5B9BD5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outerShdw blurRad="330200" dist="50800" dir="16020000" sx="103000" sy="103000" algn="ctr" rotWithShape="0">
              <a:srgbClr val="4472C4"/>
            </a:outerShdw>
          </a:effectLst>
        </p:spPr>
        <p:txBody>
          <a:bodyPr wrap="none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450,0 </a:t>
            </a:r>
            <a:r>
              <a:rPr lang="ru-RU" sz="1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4" r="3761" b="39954"/>
          <a:stretch>
            <a:fillRect/>
          </a:stretch>
        </p:blipFill>
        <p:spPr bwMode="auto">
          <a:xfrm>
            <a:off x="2925761" y="1592133"/>
            <a:ext cx="1146173" cy="58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://sura.rnikolsk.pnzreg.ru/files/sura_nikolsk_pnzreg_ru/foto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35249" y="2162719"/>
            <a:ext cx="1722437" cy="116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70"/>
          <p:cNvSpPr>
            <a:spLocks noChangeArrowheads="1"/>
          </p:cNvSpPr>
          <p:nvPr/>
        </p:nvSpPr>
        <p:spPr bwMode="auto">
          <a:xfrm>
            <a:off x="2687636" y="3380332"/>
            <a:ext cx="1636713" cy="338137"/>
          </a:xfrm>
          <a:prstGeom prst="roundRect">
            <a:avLst>
              <a:gd name="adj" fmla="val 12301"/>
            </a:avLst>
          </a:prstGeom>
          <a:solidFill>
            <a:srgbClr val="5B9BD5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>
            <a:outerShdw blurRad="330200" dist="50800" dir="16020000" sx="103000" sy="103000" algn="ctr" rotWithShape="0">
              <a:srgbClr val="4472C4"/>
            </a:outerShdw>
          </a:effectLst>
        </p:spPr>
        <p:txBody>
          <a:bodyPr wrap="none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734,2 </a:t>
            </a:r>
            <a:r>
              <a:rPr lang="ru-RU" sz="1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698" y="4610125"/>
            <a:ext cx="2244725" cy="152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652535" y="135442"/>
            <a:ext cx="7776864" cy="936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</a:t>
            </a:r>
            <a:r>
              <a:rPr lang="ru-RU" sz="3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</a:t>
            </a:r>
          </a:p>
          <a:p>
            <a:pPr lvl="0" algn="ctr" fontAlgn="auto">
              <a:spcAft>
                <a:spcPts val="0"/>
              </a:spcAft>
            </a:pPr>
            <a:r>
              <a:rPr lang="ru-RU" alt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инвестиций в 2016 году</a:t>
            </a:r>
          </a:p>
          <a:p>
            <a:pPr algn="ctr" fontAlgn="auto">
              <a:spcAft>
                <a:spcPts val="0"/>
              </a:spcAft>
            </a:pPr>
            <a:endParaRPr lang="ru-RU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01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 bwMode="white">
          <a:xfrm>
            <a:off x="107504" y="-23"/>
            <a:ext cx="842968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7200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30000"/>
              </a:lnSpc>
              <a:defRPr/>
            </a:pPr>
            <a:endParaRPr lang="ru-RU" sz="1900" b="1" kern="0" dirty="0">
              <a:solidFill>
                <a:srgbClr val="FFFF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142852"/>
            <a:ext cx="59662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Инвестиции в социальную </a:t>
            </a:r>
            <a:r>
              <a:rPr lang="ru-RU" sz="3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сферу</a:t>
            </a:r>
          </a:p>
          <a:p>
            <a:pPr algn="ctr"/>
            <a:r>
              <a:rPr lang="ru-RU" sz="3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2016 году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Users\РЕТ\Pictures\Мои рисунки\для прогноза_фон\Орловский перинатальный центр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4" r="3328"/>
          <a:stretch>
            <a:fillRect/>
          </a:stretch>
        </p:blipFill>
        <p:spPr bwMode="auto">
          <a:xfrm>
            <a:off x="5000628" y="4153789"/>
            <a:ext cx="3857652" cy="26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5332168" y="6381329"/>
            <a:ext cx="3240360" cy="471151"/>
            <a:chOff x="3404191" y="4482301"/>
            <a:chExt cx="1990525" cy="626234"/>
          </a:xfrm>
        </p:grpSpPr>
        <p:sp>
          <p:nvSpPr>
            <p:cNvPr id="20" name="Прямоугольная выноска 19"/>
            <p:cNvSpPr/>
            <p:nvPr/>
          </p:nvSpPr>
          <p:spPr>
            <a:xfrm>
              <a:off x="3404191" y="4482303"/>
              <a:ext cx="1990525" cy="626232"/>
            </a:xfrm>
            <a:prstGeom prst="wedgeRectCallout">
              <a:avLst>
                <a:gd name="adj1" fmla="val 20250"/>
                <a:gd name="adj2" fmla="val -60700"/>
              </a:avLst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ая выноска 4"/>
            <p:cNvSpPr/>
            <p:nvPr/>
          </p:nvSpPr>
          <p:spPr>
            <a:xfrm>
              <a:off x="3404191" y="4482301"/>
              <a:ext cx="1990525" cy="6262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поликлинический корпус Орловского перинатального центра</a:t>
              </a:r>
              <a:endParaRPr lang="ru-RU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4" descr="http://photos.wikimapia.org/p/00/05/64/14/17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73359" y="4158199"/>
            <a:ext cx="3841452" cy="26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428596" y="6224664"/>
            <a:ext cx="3744416" cy="633336"/>
            <a:chOff x="3404191" y="4482303"/>
            <a:chExt cx="1990525" cy="626232"/>
          </a:xfrm>
        </p:grpSpPr>
        <p:sp>
          <p:nvSpPr>
            <p:cNvPr id="29" name="Прямоугольная выноска 28"/>
            <p:cNvSpPr/>
            <p:nvPr/>
          </p:nvSpPr>
          <p:spPr>
            <a:xfrm>
              <a:off x="3404191" y="4482303"/>
              <a:ext cx="1990525" cy="626232"/>
            </a:xfrm>
            <a:prstGeom prst="wedgeRectCallout">
              <a:avLst>
                <a:gd name="adj1" fmla="val 20250"/>
                <a:gd name="adj2" fmla="val -60700"/>
              </a:avLst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рямоугольная выноска 4"/>
            <p:cNvSpPr/>
            <p:nvPr/>
          </p:nvSpPr>
          <p:spPr>
            <a:xfrm>
              <a:off x="3404191" y="4482303"/>
              <a:ext cx="1990525" cy="6262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параклинический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корпус </a:t>
              </a:r>
              <a: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 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консультативной поликлиникой </a:t>
              </a:r>
              <a:endParaRPr lang="ru-RU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 descr="http://www.infoorel.ru/user_foto/news/w/968bf9cac39eff1431e83f55c2b10105.jpeg?PHPSESSID=f6pn8t3ei8sa50ph1b0hhj3if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314" b="11742"/>
          <a:stretch/>
        </p:blipFill>
        <p:spPr bwMode="auto">
          <a:xfrm>
            <a:off x="1" y="1500174"/>
            <a:ext cx="3059832" cy="23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98150" y="3783526"/>
            <a:ext cx="2745658" cy="329837"/>
            <a:chOff x="3404191" y="4482303"/>
            <a:chExt cx="1990525" cy="626232"/>
          </a:xfrm>
        </p:grpSpPr>
        <p:sp>
          <p:nvSpPr>
            <p:cNvPr id="33" name="Прямоугольная выноска 32"/>
            <p:cNvSpPr/>
            <p:nvPr/>
          </p:nvSpPr>
          <p:spPr>
            <a:xfrm>
              <a:off x="3404191" y="4482303"/>
              <a:ext cx="1990525" cy="626232"/>
            </a:xfrm>
            <a:prstGeom prst="wedgeRectCallout">
              <a:avLst>
                <a:gd name="adj1" fmla="val 20250"/>
                <a:gd name="adj2" fmla="val -60700"/>
              </a:avLst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Прямоугольная выноска 4"/>
            <p:cNvSpPr/>
            <p:nvPr/>
          </p:nvSpPr>
          <p:spPr>
            <a:xfrm>
              <a:off x="3404191" y="4482303"/>
              <a:ext cx="1990525" cy="6262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 детских сада</a:t>
              </a:r>
              <a:endParaRPr lang="ru-RU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ttp://www.orel-adm.ru/images/MG_31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9402" y="1500174"/>
            <a:ext cx="3334598" cy="23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5940152" y="3696416"/>
            <a:ext cx="3141657" cy="504056"/>
            <a:chOff x="3404191" y="4482303"/>
            <a:chExt cx="1990525" cy="626232"/>
          </a:xfrm>
        </p:grpSpPr>
        <p:sp>
          <p:nvSpPr>
            <p:cNvPr id="36" name="Прямоугольная выноска 35"/>
            <p:cNvSpPr/>
            <p:nvPr/>
          </p:nvSpPr>
          <p:spPr>
            <a:xfrm>
              <a:off x="3404191" y="4482303"/>
              <a:ext cx="1990525" cy="626232"/>
            </a:xfrm>
            <a:prstGeom prst="wedgeRectCallout">
              <a:avLst>
                <a:gd name="adj1" fmla="val 20250"/>
                <a:gd name="adj2" fmla="val -60700"/>
              </a:avLst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Прямоугольная выноска 4"/>
            <p:cNvSpPr/>
            <p:nvPr/>
          </p:nvSpPr>
          <p:spPr>
            <a:xfrm>
              <a:off x="3404191" y="4482303"/>
              <a:ext cx="1990525" cy="6262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школа в микрорайоне «Ботаника» </a:t>
              </a:r>
              <a: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города </a:t>
              </a: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Орла</a:t>
              </a:r>
              <a:endParaRPr lang="ru-RU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 // Фото пресс-службы Губернатора Орловской област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588"/>
          <a:stretch/>
        </p:blipFill>
        <p:spPr bwMode="auto">
          <a:xfrm>
            <a:off x="3059832" y="1500174"/>
            <a:ext cx="2749570" cy="23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3001090" y="3752943"/>
            <a:ext cx="2808312" cy="490270"/>
            <a:chOff x="3404191" y="4482303"/>
            <a:chExt cx="1990525" cy="626232"/>
          </a:xfrm>
        </p:grpSpPr>
        <p:sp>
          <p:nvSpPr>
            <p:cNvPr id="39" name="Прямоугольная выноска 38"/>
            <p:cNvSpPr/>
            <p:nvPr/>
          </p:nvSpPr>
          <p:spPr>
            <a:xfrm>
              <a:off x="3404191" y="4482303"/>
              <a:ext cx="1990525" cy="626232"/>
            </a:xfrm>
            <a:prstGeom prst="wedgeRectCallout">
              <a:avLst>
                <a:gd name="adj1" fmla="val 20250"/>
                <a:gd name="adj2" fmla="val -60700"/>
              </a:avLst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Прямоугольная выноска 4"/>
            <p:cNvSpPr/>
            <p:nvPr/>
          </p:nvSpPr>
          <p:spPr>
            <a:xfrm>
              <a:off x="3404191" y="4482303"/>
              <a:ext cx="1990525" cy="6262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38100" h="38100"/>
              <a:bevelB w="381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 физкультурно-оздоровительных комплекса </a:t>
              </a:r>
              <a:endParaRPr lang="ru-RU" sz="1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11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5569" y="6357958"/>
            <a:ext cx="8812861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/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285728"/>
            <a:ext cx="5483225" cy="871538"/>
          </a:xfrm>
        </p:spPr>
        <p:txBody>
          <a:bodyPr lIns="82936" tIns="41468" rIns="82936" bIns="41468"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800" dirty="0" smtClean="0"/>
              <a:t>Уважаемые жители Орловской области !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65569" y="1512042"/>
            <a:ext cx="6480175" cy="16312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pPr algn="just">
              <a:lnSpc>
                <a:spcPts val="1995"/>
              </a:lnSpc>
            </a:pPr>
            <a:r>
              <a:rPr lang="ru-RU" u="none" dirty="0"/>
              <a:t> </a:t>
            </a:r>
            <a:r>
              <a:rPr lang="ru-RU" u="none" dirty="0" smtClean="0"/>
              <a:t>        </a:t>
            </a:r>
            <a:r>
              <a:rPr lang="ru-RU" dirty="0" smtClean="0"/>
              <a:t>Информационный ресурс «Бюджет для граждан» познакомит Вас с ключевыми положениями основного финансового документа области. </a:t>
            </a:r>
          </a:p>
          <a:p>
            <a:pPr algn="just">
              <a:lnSpc>
                <a:spcPts val="1995"/>
              </a:lnSpc>
            </a:pPr>
            <a:r>
              <a:rPr lang="ru-RU" dirty="0" smtClean="0"/>
              <a:t>          Публикация «Бюджета для граждан» дает возможность в доступной форме информировать население  о</a:t>
            </a:r>
            <a:r>
              <a:rPr lang="ru-RU" sz="700" dirty="0" smtClean="0"/>
              <a:t> </a:t>
            </a:r>
            <a:r>
              <a:rPr lang="ru-RU" dirty="0" smtClean="0"/>
              <a:t>  параметрах  областного бюджета,  позволит</a:t>
            </a:r>
            <a:endParaRPr lang="ru-RU" u="none" dirty="0"/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43419" y="3098892"/>
            <a:ext cx="8835012" cy="29136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just">
              <a:lnSpc>
                <a:spcPts val="1995"/>
              </a:lnSpc>
            </a:pPr>
            <a:r>
              <a:rPr lang="ru-RU" u="none" dirty="0" smtClean="0"/>
              <a:t>гражданам </a:t>
            </a:r>
            <a:r>
              <a:rPr lang="ru-RU" u="none" dirty="0"/>
              <a:t>составить представление о </a:t>
            </a:r>
            <a:r>
              <a:rPr lang="ru-RU" u="none" dirty="0" smtClean="0"/>
              <a:t>приоритетных направлениях </a:t>
            </a:r>
            <a:r>
              <a:rPr lang="ru-RU" u="none" dirty="0"/>
              <a:t>расходования бюджетных средств, сделать выводы об эффективности расходов и целевом использовании средств. </a:t>
            </a:r>
            <a:endParaRPr lang="ru-RU" dirty="0" smtClean="0"/>
          </a:p>
          <a:p>
            <a:pPr algn="just">
              <a:lnSpc>
                <a:spcPts val="1995"/>
              </a:lnSpc>
            </a:pPr>
            <a:r>
              <a:rPr lang="ru-RU" u="none" dirty="0" smtClean="0"/>
              <a:t>        </a:t>
            </a:r>
            <a:r>
              <a:rPr lang="ru-RU" u="none" dirty="0"/>
              <a:t>«Бюджет для граждан» доходчиво раскрывает основные понятия российского законодательства о бюджетном процессе, содержит параметры доходной и расходной частей областного бюджета, </a:t>
            </a:r>
            <a:r>
              <a:rPr lang="ru-RU" u="none" dirty="0" smtClean="0"/>
              <a:t>виды государственных </a:t>
            </a:r>
            <a:r>
              <a:rPr lang="ru-RU" u="none" dirty="0"/>
              <a:t>программ, пояснения о структуре </a:t>
            </a:r>
            <a:r>
              <a:rPr lang="ru-RU" u="none" dirty="0" smtClean="0"/>
              <a:t>государственного долга</a:t>
            </a:r>
            <a:r>
              <a:rPr lang="ru-RU" u="none" dirty="0"/>
              <a:t>.  </a:t>
            </a:r>
            <a:endParaRPr lang="ru-RU" dirty="0" smtClean="0"/>
          </a:p>
          <a:p>
            <a:pPr algn="just">
              <a:lnSpc>
                <a:spcPts val="1995"/>
              </a:lnSpc>
            </a:pPr>
            <a:r>
              <a:rPr lang="ru-RU" dirty="0" smtClean="0"/>
              <a:t>          В работе над бюджетом особое внимание уделяется открытости и прозрачности этого процесса. Именно такие задачи перед субъектами Российской Федерации поставил Президент Российской Федерации Владимир Владимирович Путин в своем Бюджетном послании.                               </a:t>
            </a:r>
            <a:endParaRPr lang="ru-RU" u="none" dirty="0"/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142844" y="6345826"/>
            <a:ext cx="8893175" cy="369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ru-RU" u="none" dirty="0"/>
              <a:t>Губернатор Орловской области        </a:t>
            </a:r>
            <a:r>
              <a:rPr lang="ru-RU" u="none" dirty="0" smtClean="0"/>
              <a:t>                                                </a:t>
            </a:r>
            <a:r>
              <a:rPr lang="ru-RU" u="none" dirty="0"/>
              <a:t>В. В. </a:t>
            </a:r>
            <a:r>
              <a:rPr lang="ru-RU" u="none" dirty="0" err="1"/>
              <a:t>Потомский</a:t>
            </a:r>
            <a:r>
              <a:rPr lang="ru-RU" u="none" dirty="0"/>
              <a:t>  </a:t>
            </a: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741333" y="5857892"/>
            <a:ext cx="8496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r>
              <a:rPr lang="ru-RU" u="none" dirty="0"/>
              <a:t>Мы также открыты для ваших замечаний и конструктивных предложений.</a:t>
            </a:r>
            <a:endParaRPr lang="ru-RU" dirty="0"/>
          </a:p>
        </p:txBody>
      </p:sp>
      <p:pic>
        <p:nvPicPr>
          <p:cNvPr id="48130" name="Picture 2" descr="C:\Documents and Settings\arg\Мои документы\Мои рисунки\potomsky_v_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7983" y="571480"/>
            <a:ext cx="1964545" cy="23574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жж.jpg"/>
          <p:cNvPicPr>
            <a:picLocks noChangeAspect="1"/>
          </p:cNvPicPr>
          <p:nvPr/>
        </p:nvPicPr>
        <p:blipFill>
          <a:blip r:embed="rId2">
            <a:lum bright="42000" contrast="-64000"/>
          </a:blip>
          <a:srcRect r="4762"/>
          <a:stretch>
            <a:fillRect/>
          </a:stretch>
        </p:blipFill>
        <p:spPr>
          <a:xfrm>
            <a:off x="285720" y="1571612"/>
            <a:ext cx="8572560" cy="5143536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/>
          </p:cNvSpPr>
          <p:nvPr/>
        </p:nvSpPr>
        <p:spPr bwMode="white">
          <a:xfrm>
            <a:off x="107504" y="-23"/>
            <a:ext cx="842968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7200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Заседание Правительства Орловской области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10 апреля </a:t>
            </a:r>
            <a:r>
              <a:rPr lang="ru-RU" sz="1900" b="1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2017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года</a:t>
            </a:r>
            <a:b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Вопросы повестки дня</a:t>
            </a:r>
          </a:p>
        </p:txBody>
      </p:sp>
      <p:sp>
        <p:nvSpPr>
          <p:cNvPr id="7" name="Rectangle 16"/>
          <p:cNvSpPr txBox="1">
            <a:spLocks noChangeArrowheads="1"/>
          </p:cNvSpPr>
          <p:nvPr/>
        </p:nvSpPr>
        <p:spPr>
          <a:xfrm>
            <a:off x="142844" y="142852"/>
            <a:ext cx="8712968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субъектов малого и среднего </a:t>
            </a:r>
            <a:br>
              <a:rPr lang="ru-RU" sz="3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предпринимательства, единиц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2126305139"/>
              </p:ext>
            </p:extLst>
          </p:nvPr>
        </p:nvGraphicFramePr>
        <p:xfrm>
          <a:off x="142844" y="1785926"/>
          <a:ext cx="8604956" cy="4702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787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2ad6cf3066ecac200c5ee51b4c6c6ca.jpg"/>
          <p:cNvPicPr>
            <a:picLocks noChangeAspect="1"/>
          </p:cNvPicPr>
          <p:nvPr/>
        </p:nvPicPr>
        <p:blipFill>
          <a:blip r:embed="rId3">
            <a:lum bright="26000" contrast="-34000"/>
          </a:blip>
          <a:srcRect b="7035"/>
          <a:stretch>
            <a:fillRect/>
          </a:stretch>
        </p:blipFill>
        <p:spPr>
          <a:xfrm>
            <a:off x="229203" y="1500175"/>
            <a:ext cx="8700515" cy="535782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2535" y="135442"/>
            <a:ext cx="7776864" cy="936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sz="2400" b="1" i="0" u="none" strike="noStrike" kern="1200" baseline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номинальная начисленная </a:t>
            </a:r>
            <a:b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плата, рублей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766182693"/>
              </p:ext>
            </p:extLst>
          </p:nvPr>
        </p:nvGraphicFramePr>
        <p:xfrm>
          <a:off x="285720" y="1097360"/>
          <a:ext cx="8512461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68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юююi.jpg"/>
          <p:cNvPicPr>
            <a:picLocks noChangeAspect="1"/>
          </p:cNvPicPr>
          <p:nvPr/>
        </p:nvPicPr>
        <p:blipFill>
          <a:blip r:embed="rId2">
            <a:lum bright="37000" contrast="-58000"/>
          </a:blip>
          <a:srcRect b="2286"/>
          <a:stretch>
            <a:fillRect/>
          </a:stretch>
        </p:blipFill>
        <p:spPr>
          <a:xfrm>
            <a:off x="214282" y="1500174"/>
            <a:ext cx="8715436" cy="535782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669" y="6612211"/>
            <a:ext cx="2133600" cy="2413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fld id="{53A69B25-BE17-4780-A934-D11CC5553A85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22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4"/>
          <p:cNvSpPr txBox="1">
            <a:spLocks/>
          </p:cNvSpPr>
          <p:nvPr/>
        </p:nvSpPr>
        <p:spPr bwMode="white">
          <a:xfrm>
            <a:off x="107504" y="-23"/>
            <a:ext cx="842968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7200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30000"/>
              </a:lnSpc>
              <a:defRPr/>
            </a:pP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Заседание Правительства Орловской области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10 апреля </a:t>
            </a:r>
            <a:r>
              <a:rPr lang="ru-RU" sz="1900" b="1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2017 </a:t>
            </a: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года</a:t>
            </a:r>
            <a:b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1900" b="1" kern="0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Вопросы повестки дня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024044888"/>
              </p:ext>
            </p:extLst>
          </p:nvPr>
        </p:nvGraphicFramePr>
        <p:xfrm>
          <a:off x="107504" y="836712"/>
          <a:ext cx="893044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652535" y="135442"/>
            <a:ext cx="7776864" cy="936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 sz="2800" b="1" i="0" u="none" strike="noStrike" kern="1200" baseline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зарегистрированной безработицы</a:t>
            </a:r>
            <a:b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(на конец года), %</a:t>
            </a:r>
            <a:endParaRPr lang="ru-RU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645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14"/>
          <p:cNvSpPr>
            <a:spLocks noChangeArrowheads="1"/>
          </p:cNvSpPr>
          <p:nvPr/>
        </p:nvSpPr>
        <p:spPr bwMode="auto">
          <a:xfrm>
            <a:off x="6156325" y="2997200"/>
            <a:ext cx="2879725" cy="576263"/>
          </a:xfrm>
          <a:prstGeom prst="flowChartTerminator">
            <a:avLst/>
          </a:prstGeom>
          <a:gradFill rotWithShape="1">
            <a:gsLst>
              <a:gs pos="0">
                <a:srgbClr val="4C5D4A"/>
              </a:gs>
              <a:gs pos="50000">
                <a:srgbClr val="A4C99F"/>
              </a:gs>
              <a:gs pos="100000">
                <a:srgbClr val="4C5D4A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1507" name="AutoShape 13"/>
          <p:cNvSpPr>
            <a:spLocks noChangeArrowheads="1"/>
          </p:cNvSpPr>
          <p:nvPr/>
        </p:nvSpPr>
        <p:spPr bwMode="auto">
          <a:xfrm>
            <a:off x="3203575" y="2349500"/>
            <a:ext cx="3024188" cy="503238"/>
          </a:xfrm>
          <a:prstGeom prst="flowChartTerminator">
            <a:avLst/>
          </a:prstGeom>
          <a:gradFill rotWithShape="1">
            <a:gsLst>
              <a:gs pos="0">
                <a:srgbClr val="4C5D4A"/>
              </a:gs>
              <a:gs pos="50000">
                <a:srgbClr val="A4C99F"/>
              </a:gs>
              <a:gs pos="100000">
                <a:srgbClr val="4C5D4A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" name="Заголовок 1"/>
          <p:cNvSpPr>
            <a:spLocks/>
          </p:cNvSpPr>
          <p:nvPr/>
        </p:nvSpPr>
        <p:spPr bwMode="auto">
          <a:xfrm>
            <a:off x="1071538" y="142852"/>
            <a:ext cx="7416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600" b="1" dirty="0">
                <a:solidFill>
                  <a:schemeClr val="tx2"/>
                </a:solidFill>
              </a:rPr>
              <a:t>Доходы бюджета</a:t>
            </a:r>
            <a:r>
              <a:rPr lang="ru-RU" sz="4400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1785938" y="928670"/>
            <a:ext cx="6264275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buFontTx/>
              <a:buChar char="-"/>
            </a:pPr>
            <a:r>
              <a:rPr lang="en-US" altLang="zh-CN" sz="2000" u="none" dirty="0" err="1" smtClean="0">
                <a:solidFill>
                  <a:schemeClr val="tx2"/>
                </a:solidFill>
              </a:rPr>
              <a:t>безвозмездные</a:t>
            </a:r>
            <a:r>
              <a:rPr lang="en-US" altLang="zh-CN" sz="2000" u="none" dirty="0" smtClean="0">
                <a:solidFill>
                  <a:schemeClr val="tx2"/>
                </a:solidFill>
              </a:rPr>
              <a:t> </a:t>
            </a:r>
            <a:r>
              <a:rPr lang="ru-RU" altLang="zh-CN" sz="2000" u="none" dirty="0">
                <a:solidFill>
                  <a:schemeClr val="tx2"/>
                </a:solidFill>
              </a:rPr>
              <a:t>и </a:t>
            </a:r>
            <a:r>
              <a:rPr lang="en-US" altLang="zh-CN" sz="2000" u="none" dirty="0" err="1">
                <a:solidFill>
                  <a:schemeClr val="tx2"/>
                </a:solidFill>
              </a:rPr>
              <a:t>безвозвратные</a:t>
            </a:r>
            <a:r>
              <a:rPr lang="en-US" altLang="zh-CN" sz="2000" u="none" dirty="0">
                <a:solidFill>
                  <a:schemeClr val="tx2"/>
                </a:solidFill>
              </a:rPr>
              <a:t> </a:t>
            </a:r>
            <a:r>
              <a:rPr lang="en-US" altLang="zh-CN" sz="2000" u="none" dirty="0" err="1" smtClean="0">
                <a:solidFill>
                  <a:schemeClr val="tx2"/>
                </a:solidFill>
              </a:rPr>
              <a:t>поступления</a:t>
            </a:r>
            <a:endParaRPr lang="ru-RU" altLang="zh-CN" sz="6000" u="none" dirty="0" smtClean="0">
              <a:solidFill>
                <a:schemeClr val="tx2"/>
              </a:solidFill>
            </a:endParaRPr>
          </a:p>
          <a:p>
            <a:pPr algn="ctr">
              <a:lnSpc>
                <a:spcPts val="3000"/>
              </a:lnSpc>
            </a:pPr>
            <a:r>
              <a:rPr lang="en-US" altLang="zh-CN" sz="2000" u="none" dirty="0" err="1" smtClean="0">
                <a:solidFill>
                  <a:schemeClr val="tx2"/>
                </a:solidFill>
              </a:rPr>
              <a:t>денежных</a:t>
            </a:r>
            <a:r>
              <a:rPr lang="en-US" altLang="zh-CN" sz="2000" u="none" dirty="0" smtClean="0">
                <a:solidFill>
                  <a:schemeClr val="tx2"/>
                </a:solidFill>
              </a:rPr>
              <a:t> </a:t>
            </a:r>
            <a:r>
              <a:rPr lang="en-US" altLang="zh-CN" sz="2000" u="none" dirty="0" err="1">
                <a:solidFill>
                  <a:schemeClr val="tx2"/>
                </a:solidFill>
              </a:rPr>
              <a:t>средств</a:t>
            </a:r>
            <a:r>
              <a:rPr lang="en-US" altLang="zh-CN" sz="2000" u="none" dirty="0">
                <a:solidFill>
                  <a:schemeClr val="tx2"/>
                </a:solidFill>
              </a:rPr>
              <a:t> в </a:t>
            </a:r>
            <a:r>
              <a:rPr lang="en-US" altLang="zh-CN" sz="2000" u="none" dirty="0" err="1">
                <a:solidFill>
                  <a:schemeClr val="tx2"/>
                </a:solidFill>
              </a:rPr>
              <a:t>бюджет</a:t>
            </a:r>
            <a:endParaRPr lang="ru-RU" sz="2000" u="none" dirty="0"/>
          </a:p>
        </p:txBody>
      </p:sp>
      <p:sp>
        <p:nvSpPr>
          <p:cNvPr id="21511" name="AutoShape 9"/>
          <p:cNvSpPr>
            <a:spLocks noChangeArrowheads="1"/>
          </p:cNvSpPr>
          <p:nvPr/>
        </p:nvSpPr>
        <p:spPr bwMode="auto">
          <a:xfrm>
            <a:off x="323850" y="2997200"/>
            <a:ext cx="2879725" cy="503238"/>
          </a:xfrm>
          <a:prstGeom prst="flowChartTerminator">
            <a:avLst/>
          </a:prstGeom>
          <a:gradFill rotWithShape="1">
            <a:gsLst>
              <a:gs pos="0">
                <a:srgbClr val="4C5D4A"/>
              </a:gs>
              <a:gs pos="50000">
                <a:srgbClr val="A4C99F"/>
              </a:gs>
              <a:gs pos="100000">
                <a:srgbClr val="4C5D4A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539750" y="3062288"/>
            <a:ext cx="24876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none"/>
              <a:t>Налоговые доходы</a:t>
            </a:r>
          </a:p>
        </p:txBody>
      </p: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3348038" y="2414588"/>
            <a:ext cx="27733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none"/>
              <a:t>Неналоговые доходы</a:t>
            </a:r>
          </a:p>
        </p:txBody>
      </p:sp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6551613" y="3068638"/>
            <a:ext cx="2124075" cy="53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u="none"/>
              <a:t>Безвозмездные </a:t>
            </a:r>
          </a:p>
          <a:p>
            <a:pPr>
              <a:lnSpc>
                <a:spcPct val="80000"/>
              </a:lnSpc>
            </a:pPr>
            <a:r>
              <a:rPr lang="ru-RU" b="1" u="none"/>
              <a:t>   поступления</a:t>
            </a:r>
          </a:p>
        </p:txBody>
      </p:sp>
      <p:sp>
        <p:nvSpPr>
          <p:cNvPr id="21515" name="Rectangle 15"/>
          <p:cNvSpPr>
            <a:spLocks noChangeArrowheads="1"/>
          </p:cNvSpPr>
          <p:nvPr/>
        </p:nvSpPr>
        <p:spPr bwMode="auto">
          <a:xfrm>
            <a:off x="34925" y="3860800"/>
            <a:ext cx="3024188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u="none"/>
              <a:t>- поступления от уплаты налогов, установленных Налоговым кодексом</a:t>
            </a:r>
          </a:p>
          <a:p>
            <a:pPr algn="ctr"/>
            <a:r>
              <a:rPr lang="ru-RU" u="none"/>
              <a:t>Российской Федерации</a:t>
            </a:r>
          </a:p>
        </p:txBody>
      </p:sp>
      <p:sp>
        <p:nvSpPr>
          <p:cNvPr id="21516" name="Rectangle 16"/>
          <p:cNvSpPr>
            <a:spLocks noChangeArrowheads="1"/>
          </p:cNvSpPr>
          <p:nvPr/>
        </p:nvSpPr>
        <p:spPr bwMode="auto">
          <a:xfrm>
            <a:off x="3203575" y="3043238"/>
            <a:ext cx="2952750" cy="175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u="none"/>
              <a:t>- поступления от уплаты</a:t>
            </a:r>
          </a:p>
          <a:p>
            <a:pPr algn="ctr"/>
            <a:r>
              <a:rPr lang="ru-RU" u="none"/>
              <a:t>пошлин , сборов,</a:t>
            </a:r>
          </a:p>
          <a:p>
            <a:pPr algn="ctr"/>
            <a:r>
              <a:rPr lang="ru-RU" u="none"/>
              <a:t>штрафов, доходы от использования муниципального  имущества и др.</a:t>
            </a:r>
          </a:p>
        </p:txBody>
      </p:sp>
      <p:sp>
        <p:nvSpPr>
          <p:cNvPr id="21517" name="Rectangle 17"/>
          <p:cNvSpPr>
            <a:spLocks noChangeArrowheads="1"/>
          </p:cNvSpPr>
          <p:nvPr/>
        </p:nvSpPr>
        <p:spPr bwMode="auto">
          <a:xfrm>
            <a:off x="6156325" y="3860800"/>
            <a:ext cx="2952750" cy="230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u="none" dirty="0"/>
              <a:t>- поступления от других</a:t>
            </a:r>
          </a:p>
          <a:p>
            <a:pPr algn="ctr"/>
            <a:r>
              <a:rPr lang="ru-RU" u="none" dirty="0"/>
              <a:t>бюджетов бюджетной</a:t>
            </a:r>
          </a:p>
          <a:p>
            <a:pPr algn="ctr"/>
            <a:r>
              <a:rPr lang="ru-RU" u="none" dirty="0"/>
              <a:t>системы (межбюджетные</a:t>
            </a:r>
          </a:p>
          <a:p>
            <a:pPr algn="ctr"/>
            <a:r>
              <a:rPr lang="ru-RU" u="none" dirty="0"/>
              <a:t>трансферты),            </a:t>
            </a:r>
            <a:r>
              <a:rPr lang="ru-RU" u="none" dirty="0" smtClean="0"/>
              <a:t>       организаций</a:t>
            </a:r>
            <a:r>
              <a:rPr lang="ru-RU" u="none" dirty="0"/>
              <a:t>,</a:t>
            </a:r>
          </a:p>
          <a:p>
            <a:pPr algn="ctr"/>
            <a:r>
              <a:rPr lang="ru-RU" u="none" dirty="0"/>
              <a:t>граждан (кроме налоговых</a:t>
            </a:r>
          </a:p>
          <a:p>
            <a:pPr algn="ctr"/>
            <a:r>
              <a:rPr lang="ru-RU" u="none" dirty="0"/>
              <a:t>и неналоговых доходов)</a:t>
            </a:r>
          </a:p>
        </p:txBody>
      </p:sp>
      <p:sp>
        <p:nvSpPr>
          <p:cNvPr id="21518" name="Стрелка вправо с вырезом 17"/>
          <p:cNvSpPr>
            <a:spLocks noChangeArrowheads="1"/>
          </p:cNvSpPr>
          <p:nvPr/>
        </p:nvSpPr>
        <p:spPr bwMode="auto">
          <a:xfrm rot="8109775">
            <a:off x="1309688" y="2082800"/>
            <a:ext cx="1728787" cy="576263"/>
          </a:xfrm>
          <a:prstGeom prst="notchedRightArrow">
            <a:avLst>
              <a:gd name="adj1" fmla="val 46472"/>
              <a:gd name="adj2" fmla="val 9233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1519" name="Стрелка вправо с вырезом 18"/>
          <p:cNvSpPr>
            <a:spLocks noChangeArrowheads="1"/>
          </p:cNvSpPr>
          <p:nvPr/>
        </p:nvSpPr>
        <p:spPr bwMode="auto">
          <a:xfrm rot="2932547">
            <a:off x="6765132" y="2078831"/>
            <a:ext cx="1525588" cy="587375"/>
          </a:xfrm>
          <a:prstGeom prst="notchedRightArrow">
            <a:avLst>
              <a:gd name="adj1" fmla="val 46472"/>
              <a:gd name="adj2" fmla="val 9245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1520" name="Стрелка вправо с вырезом 19"/>
          <p:cNvSpPr>
            <a:spLocks noChangeArrowheads="1"/>
          </p:cNvSpPr>
          <p:nvPr/>
        </p:nvSpPr>
        <p:spPr bwMode="auto">
          <a:xfrm rot="5400000">
            <a:off x="4516438" y="1614487"/>
            <a:ext cx="427038" cy="887413"/>
          </a:xfrm>
          <a:prstGeom prst="notchedRightArrow">
            <a:avLst>
              <a:gd name="adj1" fmla="val 41315"/>
              <a:gd name="adj2" fmla="val 6154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1521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4663" y="4891088"/>
            <a:ext cx="3114675" cy="1895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" name="Рисунок 17" descr="копилка.jpg"/>
          <p:cNvPicPr>
            <a:picLocks noChangeAspect="1"/>
          </p:cNvPicPr>
          <p:nvPr/>
        </p:nvPicPr>
        <p:blipFill>
          <a:blip r:embed="rId3"/>
          <a:srcRect l="13044"/>
          <a:stretch>
            <a:fillRect/>
          </a:stretch>
        </p:blipFill>
        <p:spPr>
          <a:xfrm>
            <a:off x="-32" y="71414"/>
            <a:ext cx="1500198" cy="11501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/>
          </p:cNvSpPr>
          <p:nvPr/>
        </p:nvSpPr>
        <p:spPr bwMode="auto">
          <a:xfrm>
            <a:off x="1785918" y="214290"/>
            <a:ext cx="656274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Нормативы зачисления налогов по уровням бюджета Орловской области</a:t>
            </a:r>
            <a:endParaRPr lang="ru-RU" sz="2400" u="none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2" name="Picture 2" descr="C:\Documents and Settings\arg\Мои документы\Мои рисунки\10029.jpg"/>
          <p:cNvPicPr>
            <a:picLocks noChangeAspect="1" noChangeArrowheads="1"/>
          </p:cNvPicPr>
          <p:nvPr/>
        </p:nvPicPr>
        <p:blipFill>
          <a:blip r:embed="rId2" cstate="print"/>
          <a:srcRect r="7467"/>
          <a:stretch>
            <a:fillRect/>
          </a:stretch>
        </p:blipFill>
        <p:spPr bwMode="auto">
          <a:xfrm>
            <a:off x="-32" y="-24"/>
            <a:ext cx="1501821" cy="1214446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4" y="1500174"/>
          <a:ext cx="8858312" cy="5266922"/>
        </p:xfrm>
        <a:graphic>
          <a:graphicData uri="http://schemas.openxmlformats.org/drawingml/2006/table">
            <a:tbl>
              <a:tblPr/>
              <a:tblGrid>
                <a:gridCol w="865773"/>
                <a:gridCol w="4649507"/>
                <a:gridCol w="888826"/>
                <a:gridCol w="811132"/>
                <a:gridCol w="857256"/>
                <a:gridCol w="785818"/>
              </a:tblGrid>
              <a:tr h="74958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FFFFFF"/>
                          </a:solidFill>
                          <a:latin typeface="Times New Roman"/>
                        </a:rPr>
                        <a:t>Налоги и сборы, установленные законодательством</a:t>
                      </a:r>
                      <a:endParaRPr lang="ru-RU" sz="15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Бюджеты городских округов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Бюджеты </a:t>
                      </a:r>
                      <a:r>
                        <a:rPr lang="ru-RU" sz="1200" b="1" i="0" u="none" strike="noStrike" dirty="0" err="1" smtClean="0">
                          <a:solidFill>
                            <a:srgbClr val="FFFFFF"/>
                          </a:solidFill>
                          <a:latin typeface="Times New Roman"/>
                        </a:rPr>
                        <a:t>муници-пальных</a:t>
                      </a:r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районов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Бюджеты поселений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</a:tr>
              <a:tr h="239089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Федеральные</a:t>
                      </a:r>
                    </a:p>
                  </a:txBody>
                  <a:tcPr marL="5423" marR="5423" marT="542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Налог на прибыль организаций </a:t>
                      </a:r>
                      <a:r>
                        <a:rPr lang="ru-RU" sz="1500" b="0" i="0" u="none" strike="noStrike" dirty="0" smtClean="0">
                          <a:latin typeface="Times New Roman"/>
                        </a:rPr>
                        <a:t> (18%)</a:t>
                      </a:r>
                      <a:endParaRPr lang="ru-RU" sz="1500" b="0" i="0" u="none" strike="noStrike" dirty="0">
                        <a:latin typeface="Times New Roman"/>
                      </a:endParaRP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Налог на доходы физических лиц </a:t>
                      </a:r>
                      <a:r>
                        <a:rPr lang="ru-RU" sz="1500" b="0" i="0" u="none" strike="noStrike" dirty="0" smtClean="0">
                          <a:latin typeface="Times New Roman"/>
                        </a:rPr>
                        <a:t> (13%)</a:t>
                      </a:r>
                      <a:endParaRPr lang="ru-RU" sz="1500" b="0" i="0" u="none" strike="noStrike" dirty="0">
                        <a:latin typeface="Times New Roman"/>
                      </a:endParaRP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85%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15%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5%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</a:tr>
              <a:tr h="206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Акцизы на пиво, вина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Акцизы на алкогольную продукцию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40%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</a:tr>
              <a:tr h="2123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Акцизы на спирт этиловый из пищевого сырья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50%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Акцизы на нефтепродукты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90%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</a:tr>
              <a:tr h="4122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Налог на добычу общераспространенных полезных ископаемых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Государственная пошлина (по видам)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</a:tr>
              <a:tr h="4122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Единый налог на вмененный доход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</a:tr>
              <a:tr h="255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5423" marR="5423" marT="5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50%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50%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28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latin typeface="Times New Roman"/>
                        </a:rPr>
                        <a:t>Региональ-ные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5423" marR="5423" marT="542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latin typeface="Times New Roman"/>
                        </a:rPr>
                        <a:t>Налог на имущество организаций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</a:tr>
              <a:tr h="280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latin typeface="Times New Roman"/>
                        </a:rPr>
                        <a:t>Налог на игорный бизнес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latin typeface="Times New Roman"/>
                        </a:rPr>
                        <a:t>Транспортный налог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</a:tr>
              <a:tr h="2885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Мест-                  ные</a:t>
                      </a:r>
                    </a:p>
                  </a:txBody>
                  <a:tcPr marL="5423" marR="5423" marT="5423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-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100%</a:t>
                      </a:r>
                    </a:p>
                  </a:txBody>
                  <a:tcPr marL="5423" marR="5423" marT="5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716463" y="4221163"/>
            <a:ext cx="4176712" cy="2016125"/>
          </a:xfrm>
          <a:prstGeom prst="round2DiagRect">
            <a:avLst>
              <a:gd name="adj1" fmla="val 43878"/>
              <a:gd name="adj2" fmla="val 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52413" y="4221163"/>
            <a:ext cx="4176712" cy="2016125"/>
          </a:xfrm>
          <a:prstGeom prst="round2DiagRect">
            <a:avLst>
              <a:gd name="adj1" fmla="val 43878"/>
              <a:gd name="adj2" fmla="val 0"/>
            </a:avLst>
          </a:prstGeom>
          <a:solidFill>
            <a:srgbClr val="E39D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716463" y="1844675"/>
            <a:ext cx="4176712" cy="2016125"/>
          </a:xfrm>
          <a:prstGeom prst="round2DiagRect">
            <a:avLst>
              <a:gd name="adj1" fmla="val 43878"/>
              <a:gd name="adj2" fmla="val 0"/>
            </a:avLst>
          </a:prstGeom>
          <a:solidFill>
            <a:srgbClr val="9AF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52413" y="1844675"/>
            <a:ext cx="4176712" cy="2016125"/>
          </a:xfrm>
          <a:prstGeom prst="round2DiagRect">
            <a:avLst>
              <a:gd name="adj1" fmla="val 43878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5" name="Заголовок 1"/>
          <p:cNvSpPr>
            <a:spLocks/>
          </p:cNvSpPr>
          <p:nvPr/>
        </p:nvSpPr>
        <p:spPr bwMode="auto">
          <a:xfrm>
            <a:off x="1142976" y="285728"/>
            <a:ext cx="68405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ctr"/>
            <a:r>
              <a:rPr lang="ru-RU" sz="3200" b="1" dirty="0">
                <a:solidFill>
                  <a:schemeClr val="tx2"/>
                </a:solidFill>
              </a:rPr>
              <a:t>Безвозмездные  поступления</a:t>
            </a:r>
          </a:p>
        </p:txBody>
      </p:sp>
      <p:sp>
        <p:nvSpPr>
          <p:cNvPr id="22536" name="Прямоугольник 4"/>
          <p:cNvSpPr>
            <a:spLocks noChangeArrowheads="1"/>
          </p:cNvSpPr>
          <p:nvPr/>
        </p:nvSpPr>
        <p:spPr bwMode="auto">
          <a:xfrm>
            <a:off x="612775" y="2035175"/>
            <a:ext cx="38877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ДОТАЦИИ </a:t>
            </a:r>
          </a:p>
          <a:p>
            <a:r>
              <a:rPr lang="ru-RU" u="none"/>
              <a:t>(</a:t>
            </a:r>
            <a:r>
              <a:rPr lang="ru-RU" i="1" u="none"/>
              <a:t>от лат. «Dotatio» - дар, пожертвование) </a:t>
            </a:r>
          </a:p>
          <a:p>
            <a:r>
              <a:rPr lang="ru-RU" u="none"/>
              <a:t>Предоставляются без определения конкретной цели    их использования </a:t>
            </a:r>
          </a:p>
        </p:txBody>
      </p:sp>
      <p:sp>
        <p:nvSpPr>
          <p:cNvPr id="22537" name="Прямоугольник 7"/>
          <p:cNvSpPr>
            <a:spLocks noChangeArrowheads="1"/>
          </p:cNvSpPr>
          <p:nvPr/>
        </p:nvSpPr>
        <p:spPr bwMode="auto">
          <a:xfrm>
            <a:off x="538163" y="4411663"/>
            <a:ext cx="41052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СУБВЕНЦИИ </a:t>
            </a:r>
          </a:p>
          <a:p>
            <a:r>
              <a:rPr lang="ru-RU" u="none"/>
              <a:t>(</a:t>
            </a:r>
            <a:r>
              <a:rPr lang="ru-RU" i="1" u="none"/>
              <a:t>от лат. «Subvenire» - приходить   на помощь)  </a:t>
            </a:r>
            <a:r>
              <a:rPr lang="ru-RU" u="none"/>
              <a:t>Предоставляются на финансирование «переданных» другим публично-правовым образованиям полномочий </a:t>
            </a:r>
          </a:p>
        </p:txBody>
      </p:sp>
      <p:sp>
        <p:nvSpPr>
          <p:cNvPr id="22538" name="Прямоугольник 8"/>
          <p:cNvSpPr>
            <a:spLocks noChangeArrowheads="1"/>
          </p:cNvSpPr>
          <p:nvPr/>
        </p:nvSpPr>
        <p:spPr bwMode="auto">
          <a:xfrm>
            <a:off x="4968875" y="2060575"/>
            <a:ext cx="40671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СУБСИДИИ </a:t>
            </a:r>
          </a:p>
          <a:p>
            <a:r>
              <a:rPr lang="ru-RU" u="none"/>
              <a:t>(</a:t>
            </a:r>
            <a:r>
              <a:rPr lang="ru-RU" i="1" u="none"/>
              <a:t>от лат. «</a:t>
            </a:r>
            <a:r>
              <a:rPr lang="en-US" i="1" u="none"/>
              <a:t>Subsidium» - </a:t>
            </a:r>
            <a:r>
              <a:rPr lang="ru-RU" i="1" u="none"/>
              <a:t>поддержка) </a:t>
            </a:r>
          </a:p>
          <a:p>
            <a:r>
              <a:rPr lang="ru-RU" u="none"/>
              <a:t>Предоставляются на условиях долевого софинансирования расходов других бюджетов </a:t>
            </a:r>
          </a:p>
        </p:txBody>
      </p:sp>
      <p:sp>
        <p:nvSpPr>
          <p:cNvPr id="22539" name="Прямоугольник 9"/>
          <p:cNvSpPr>
            <a:spLocks noChangeArrowheads="1"/>
          </p:cNvSpPr>
          <p:nvPr/>
        </p:nvSpPr>
        <p:spPr bwMode="auto">
          <a:xfrm>
            <a:off x="5113338" y="4665663"/>
            <a:ext cx="3346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Иные </a:t>
            </a:r>
          </a:p>
          <a:p>
            <a:pPr algn="ctr"/>
            <a:r>
              <a:rPr lang="ru-RU" b="1"/>
              <a:t>межбюджетные </a:t>
            </a:r>
          </a:p>
          <a:p>
            <a:pPr algn="ctr"/>
            <a:r>
              <a:rPr lang="ru-RU" b="1"/>
              <a:t>трансферты </a:t>
            </a:r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2"/>
          <p:cNvPicPr>
            <a:picLocks noChangeAspect="1" noChangeArrowheads="1"/>
          </p:cNvPicPr>
          <p:nvPr/>
        </p:nvPicPr>
        <p:blipFill>
          <a:blip r:embed="rId2"/>
          <a:srcRect l="17976" r="11578"/>
          <a:stretch>
            <a:fillRect/>
          </a:stretch>
        </p:blipFill>
        <p:spPr bwMode="auto">
          <a:xfrm>
            <a:off x="73025" y="-24"/>
            <a:ext cx="1355703" cy="121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Заголовок 1"/>
          <p:cNvSpPr>
            <a:spLocks/>
          </p:cNvSpPr>
          <p:nvPr/>
        </p:nvSpPr>
        <p:spPr bwMode="auto">
          <a:xfrm>
            <a:off x="1571604" y="357166"/>
            <a:ext cx="68405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ctr"/>
            <a:r>
              <a:rPr lang="ru-RU" sz="3600" b="1" dirty="0">
                <a:solidFill>
                  <a:schemeClr val="tx2"/>
                </a:solidFill>
              </a:rPr>
              <a:t>Расходы бюджета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25605" name="Прямоугольник 14"/>
          <p:cNvSpPr>
            <a:spLocks noChangeArrowheads="1"/>
          </p:cNvSpPr>
          <p:nvPr/>
        </p:nvSpPr>
        <p:spPr bwMode="auto">
          <a:xfrm>
            <a:off x="71468" y="1500174"/>
            <a:ext cx="89296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i="1" u="none" dirty="0"/>
              <a:t>Расходы бюджета </a:t>
            </a:r>
            <a:r>
              <a:rPr lang="ru-RU" sz="1400" i="1" u="none" dirty="0"/>
              <a:t>– это выплачиваемые из бюджета денежные средства, за исключением средств, являющихся источниками финансирования дефицита бюджета. </a:t>
            </a:r>
          </a:p>
          <a:p>
            <a:pPr algn="just"/>
            <a:r>
              <a:rPr lang="ru-RU" sz="1400" b="1" i="1" u="none" dirty="0"/>
              <a:t>Формирование расходов </a:t>
            </a:r>
            <a:r>
              <a:rPr lang="ru-RU" sz="1400" i="1" u="none" dirty="0"/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 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3251200"/>
            <a:ext cx="9037638" cy="785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124075" y="2816225"/>
            <a:ext cx="6840538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бюджетов по основным функциям государства</a:t>
            </a:r>
          </a:p>
        </p:txBody>
      </p:sp>
      <p:sp>
        <p:nvSpPr>
          <p:cNvPr id="25608" name="Прямоугольник 17"/>
          <p:cNvSpPr>
            <a:spLocks noChangeArrowheads="1"/>
          </p:cNvSpPr>
          <p:nvPr/>
        </p:nvSpPr>
        <p:spPr bwMode="auto">
          <a:xfrm rot="-5400000">
            <a:off x="-941388" y="5116513"/>
            <a:ext cx="2665413" cy="5857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Общегосударственные</a:t>
            </a:r>
          </a:p>
          <a:p>
            <a:pPr algn="ctr"/>
            <a:r>
              <a:rPr lang="ru-RU" sz="1600" u="none"/>
              <a:t>вопросы</a:t>
            </a:r>
          </a:p>
        </p:txBody>
      </p:sp>
      <p:sp>
        <p:nvSpPr>
          <p:cNvPr id="25609" name="Прямоугольник 18"/>
          <p:cNvSpPr>
            <a:spLocks noChangeArrowheads="1"/>
          </p:cNvSpPr>
          <p:nvPr/>
        </p:nvSpPr>
        <p:spPr bwMode="auto">
          <a:xfrm rot="-5400000">
            <a:off x="-335756" y="5239544"/>
            <a:ext cx="2665413" cy="3397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Национальная оборона</a:t>
            </a:r>
          </a:p>
        </p:txBody>
      </p:sp>
      <p:sp>
        <p:nvSpPr>
          <p:cNvPr id="25610" name="Прямоугольник 19"/>
          <p:cNvSpPr>
            <a:spLocks noChangeArrowheads="1"/>
          </p:cNvSpPr>
          <p:nvPr/>
        </p:nvSpPr>
        <p:spPr bwMode="auto">
          <a:xfrm rot="-5400000">
            <a:off x="291306" y="5039519"/>
            <a:ext cx="2665413" cy="7397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u="none"/>
              <a:t>Национальная безопасность и правоохранительная деятельность</a:t>
            </a:r>
          </a:p>
        </p:txBody>
      </p:sp>
      <p:sp>
        <p:nvSpPr>
          <p:cNvPr id="25611" name="Прямоугольник 20"/>
          <p:cNvSpPr>
            <a:spLocks noChangeArrowheads="1"/>
          </p:cNvSpPr>
          <p:nvPr/>
        </p:nvSpPr>
        <p:spPr bwMode="auto">
          <a:xfrm rot="-5400000">
            <a:off x="909637" y="5240338"/>
            <a:ext cx="2665413" cy="3381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Национальная экономика</a:t>
            </a:r>
          </a:p>
        </p:txBody>
      </p:sp>
      <p:sp>
        <p:nvSpPr>
          <p:cNvPr id="25612" name="Прямоугольник 21"/>
          <p:cNvSpPr>
            <a:spLocks noChangeArrowheads="1"/>
          </p:cNvSpPr>
          <p:nvPr/>
        </p:nvSpPr>
        <p:spPr bwMode="auto">
          <a:xfrm rot="-5400000">
            <a:off x="1515268" y="5117307"/>
            <a:ext cx="2665413" cy="584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Жилищно-коммунальное хозяйство</a:t>
            </a:r>
          </a:p>
        </p:txBody>
      </p:sp>
      <p:sp>
        <p:nvSpPr>
          <p:cNvPr id="25613" name="Прямоугольник 22"/>
          <p:cNvSpPr>
            <a:spLocks noChangeArrowheads="1"/>
          </p:cNvSpPr>
          <p:nvPr/>
        </p:nvSpPr>
        <p:spPr bwMode="auto">
          <a:xfrm rot="-5400000">
            <a:off x="2163762" y="5116513"/>
            <a:ext cx="2665413" cy="5857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Охрана окружающей среды</a:t>
            </a:r>
          </a:p>
        </p:txBody>
      </p:sp>
      <p:sp>
        <p:nvSpPr>
          <p:cNvPr id="25614" name="Прямоугольник 23"/>
          <p:cNvSpPr>
            <a:spLocks noChangeArrowheads="1"/>
          </p:cNvSpPr>
          <p:nvPr/>
        </p:nvSpPr>
        <p:spPr bwMode="auto">
          <a:xfrm rot="-5400000">
            <a:off x="2832100" y="5240338"/>
            <a:ext cx="2665413" cy="3381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Образование</a:t>
            </a:r>
          </a:p>
        </p:txBody>
      </p:sp>
      <p:sp>
        <p:nvSpPr>
          <p:cNvPr id="25615" name="Прямоугольник 24"/>
          <p:cNvSpPr>
            <a:spLocks noChangeArrowheads="1"/>
          </p:cNvSpPr>
          <p:nvPr/>
        </p:nvSpPr>
        <p:spPr bwMode="auto">
          <a:xfrm rot="-5400000">
            <a:off x="3459956" y="5117307"/>
            <a:ext cx="2665413" cy="584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Культура и кинематография</a:t>
            </a:r>
          </a:p>
        </p:txBody>
      </p:sp>
      <p:sp>
        <p:nvSpPr>
          <p:cNvPr id="25616" name="Прямоугольник 25"/>
          <p:cNvSpPr>
            <a:spLocks noChangeArrowheads="1"/>
          </p:cNvSpPr>
          <p:nvPr/>
        </p:nvSpPr>
        <p:spPr bwMode="auto">
          <a:xfrm rot="-5400000">
            <a:off x="4056062" y="5240338"/>
            <a:ext cx="2665413" cy="3381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Здравоохранение</a:t>
            </a:r>
          </a:p>
        </p:txBody>
      </p:sp>
      <p:sp>
        <p:nvSpPr>
          <p:cNvPr id="25617" name="Прямоугольник 26"/>
          <p:cNvSpPr>
            <a:spLocks noChangeArrowheads="1"/>
          </p:cNvSpPr>
          <p:nvPr/>
        </p:nvSpPr>
        <p:spPr bwMode="auto">
          <a:xfrm rot="-5400000">
            <a:off x="4632325" y="5240338"/>
            <a:ext cx="2665413" cy="3381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Социальная политика</a:t>
            </a:r>
          </a:p>
        </p:txBody>
      </p:sp>
      <p:sp>
        <p:nvSpPr>
          <p:cNvPr id="25618" name="Прямоугольник 27"/>
          <p:cNvSpPr>
            <a:spLocks noChangeArrowheads="1"/>
          </p:cNvSpPr>
          <p:nvPr/>
        </p:nvSpPr>
        <p:spPr bwMode="auto">
          <a:xfrm rot="-5400000">
            <a:off x="5302250" y="5116513"/>
            <a:ext cx="2665413" cy="5857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Физическая культура и спорт</a:t>
            </a:r>
          </a:p>
        </p:txBody>
      </p:sp>
      <p:sp>
        <p:nvSpPr>
          <p:cNvPr id="25619" name="Прямоугольник 28"/>
          <p:cNvSpPr>
            <a:spLocks noChangeArrowheads="1"/>
          </p:cNvSpPr>
          <p:nvPr/>
        </p:nvSpPr>
        <p:spPr bwMode="auto">
          <a:xfrm rot="-5400000">
            <a:off x="5971381" y="5117307"/>
            <a:ext cx="2665413" cy="584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u="none"/>
              <a:t>Средства массовой информации</a:t>
            </a:r>
          </a:p>
        </p:txBody>
      </p:sp>
      <p:sp>
        <p:nvSpPr>
          <p:cNvPr id="25620" name="Прямоугольник 29"/>
          <p:cNvSpPr>
            <a:spLocks noChangeArrowheads="1"/>
          </p:cNvSpPr>
          <p:nvPr/>
        </p:nvSpPr>
        <p:spPr bwMode="auto">
          <a:xfrm rot="-5400000">
            <a:off x="6686550" y="5040313"/>
            <a:ext cx="2665413" cy="7381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u="none"/>
              <a:t>Обслуживание государственного и муниципального долга</a:t>
            </a:r>
          </a:p>
        </p:txBody>
      </p:sp>
      <p:sp>
        <p:nvSpPr>
          <p:cNvPr id="25621" name="Прямоугольник 30"/>
          <p:cNvSpPr>
            <a:spLocks noChangeArrowheads="1"/>
          </p:cNvSpPr>
          <p:nvPr/>
        </p:nvSpPr>
        <p:spPr bwMode="auto">
          <a:xfrm rot="-5400000">
            <a:off x="7411244" y="5147469"/>
            <a:ext cx="2665413" cy="5238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u="none"/>
              <a:t>Межбюджетные трансферты общего характера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 исполнения бюджетов           за 2014-2016 годы</a:t>
            </a:r>
            <a:endParaRPr lang="ru-RU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lum bright="55000" contrast="-40000"/>
          </a:blip>
          <a:srcRect t="12790"/>
          <a:stretch>
            <a:fillRect/>
          </a:stretch>
        </p:blipFill>
        <p:spPr bwMode="auto">
          <a:xfrm>
            <a:off x="4037" y="1500174"/>
            <a:ext cx="9139963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929586" y="1549587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2846" y="2214554"/>
          <a:ext cx="8858309" cy="3801363"/>
        </p:xfrm>
        <a:graphic>
          <a:graphicData uri="http://schemas.openxmlformats.org/drawingml/2006/table">
            <a:tbl>
              <a:tblPr/>
              <a:tblGrid>
                <a:gridCol w="1500196"/>
                <a:gridCol w="785818"/>
                <a:gridCol w="857256"/>
                <a:gridCol w="857256"/>
                <a:gridCol w="785818"/>
                <a:gridCol w="814180"/>
                <a:gridCol w="757456"/>
                <a:gridCol w="857256"/>
                <a:gridCol w="857256"/>
                <a:gridCol w="785817"/>
              </a:tblGrid>
              <a:tr h="4228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Дефицит/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802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по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Российской</a:t>
                      </a: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7 484 251,5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8 033 841,2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8 591 892,1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7 898 684,3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8 142 077,5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8 594 317,7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-414 432,8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-108 236,3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-2 425,6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по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Центральному</a:t>
                      </a: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федеральному</a:t>
                      </a: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округу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2 603 320,2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2 781 682,2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3 035 357,4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2 714 614,7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2 671 288,0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2 924 017,7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-111 294,5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110 394,2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111 339,7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Орловская область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26 507,4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26 111,2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</a:t>
                      </a:r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058,0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28 472,8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28 821,3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29 998,1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-1 965,4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-2 710,1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-2 940,2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4228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Доля Орловской области в РФ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Доля Орловской области в ЦФО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1,0%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787" marR="4787" marT="47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GOV1454199347.JPG"/>
          <p:cNvPicPr>
            <a:picLocks noChangeAspect="1"/>
          </p:cNvPicPr>
          <p:nvPr/>
        </p:nvPicPr>
        <p:blipFill>
          <a:blip r:embed="rId2">
            <a:lum bright="32000" contrast="-52000"/>
          </a:blip>
          <a:srcRect l="2379" t="22017" r="2564" b="15204"/>
          <a:stretch>
            <a:fillRect/>
          </a:stretch>
        </p:blipFill>
        <p:spPr>
          <a:xfrm>
            <a:off x="0" y="1500174"/>
            <a:ext cx="9144000" cy="5357826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366698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 исполнения бюджетов субъектов Российской Федерации, входящих в Центральный федеральный округ, за 2016 год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solidFill>
                <a:srgbClr val="3A57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24" y="1428736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4281" y="1714488"/>
          <a:ext cx="8715437" cy="5020097"/>
        </p:xfrm>
        <a:graphic>
          <a:graphicData uri="http://schemas.openxmlformats.org/drawingml/2006/table">
            <a:tbl>
              <a:tblPr/>
              <a:tblGrid>
                <a:gridCol w="2857521"/>
                <a:gridCol w="1928826"/>
                <a:gridCol w="1928826"/>
                <a:gridCol w="2000264"/>
              </a:tblGrid>
              <a:tr h="584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 субъекта Российской Федерации</a:t>
                      </a:r>
                    </a:p>
                  </a:txBody>
                  <a:tcPr marL="6137" marR="6137" marT="6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</a:p>
                  </a:txBody>
                  <a:tcPr marL="6137" marR="6137" marT="6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бюджета </a:t>
                      </a:r>
                    </a:p>
                  </a:txBody>
                  <a:tcPr marL="6137" marR="6137" marT="6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 исполнения бюджета (дефицит/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137" marR="6137" marT="61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Российская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Федерация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8 591 892,1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8 594 317,7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-2 425,6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Центральный федеральный округ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7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3 035 357,4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7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2 924 017,7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7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111 339,7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79D"/>
                    </a:solidFill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Белгородская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65 088,5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67 870,5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-2 782,0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Брянская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50 644,1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49 855,6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788,5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Владимирская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49 866,2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48 405,5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1 460,7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Воронежская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85 301,2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87 444,1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-2 142,9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Ивановская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30 865,2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32 066,3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-1 201,1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Тверская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51 798,0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47 402,9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4 395,1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Калужская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48 368,5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50 556,5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-2 188,1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Костромская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21 606,3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24 994,7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-3 388,4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43 796,6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45 838,0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-2 041,4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Липецкая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51 408,5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51 890,7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-482,2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Московская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414 502,5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400 824,3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13 678,2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Орловская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27 057,9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29 998,1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-2 940,2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Рязанская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44 379,9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42 613,5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1 766,4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Смоленская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36 802,4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38 639,7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-1 837,3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Тамбовская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43 276,1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45 758,3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-2 482,2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Тульская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64 704,2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65 340,3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-636,1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Ярославская область</a:t>
                      </a: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53 248,7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57 736,1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-4 487,4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1400" b="0" i="0" u="none" strike="noStrike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Москва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37" marR="6137" marT="61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1 852 642,5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1 736 782,3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115 860,2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2014-2016 годы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836944"/>
          <a:ext cx="8715437" cy="4449576"/>
        </p:xfrm>
        <a:graphic>
          <a:graphicData uri="http://schemas.openxmlformats.org/drawingml/2006/table">
            <a:tbl>
              <a:tblPr/>
              <a:tblGrid>
                <a:gridCol w="2431617"/>
                <a:gridCol w="1070065"/>
                <a:gridCol w="1020052"/>
                <a:gridCol w="1101755"/>
                <a:gridCol w="1033261"/>
                <a:gridCol w="1101389"/>
                <a:gridCol w="957298"/>
              </a:tblGrid>
              <a:tr h="19144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показателей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2013 году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2014 году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2015 году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461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26 507,4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26 111,2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27 057,9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51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71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14 309,1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112,3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14 204,8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16 689,9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117,5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610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12 198,3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100,1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11 906,4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97,6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10 368,1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87,1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61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28 472,8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102,9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28 821,3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29 998,1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51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71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за счет областных средств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21 282,3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23 484,4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112,9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71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за счет федеральных средств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7 190,5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95,1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020,9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6 513,7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7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 (+)</a:t>
                      </a:r>
                    </a:p>
                  </a:txBody>
                  <a:tcPr marL="5038" marR="5038" marT="5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-1 965,4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-2 710,1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-2 940,2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038" marR="5038" marT="5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/>
          </p:cNvSpPr>
          <p:nvPr/>
        </p:nvSpPr>
        <p:spPr bwMode="auto">
          <a:xfrm>
            <a:off x="642910" y="350822"/>
            <a:ext cx="75612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Оглавление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569" y="1428736"/>
            <a:ext cx="8812862" cy="5392892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r>
              <a:rPr lang="ru-RU" sz="1500" dirty="0" smtClean="0"/>
              <a:t>Характеристика Орловской области ____________________________________________5</a:t>
            </a:r>
          </a:p>
          <a:p>
            <a:r>
              <a:rPr lang="ru-RU" sz="1500" dirty="0" smtClean="0"/>
              <a:t>Показатели социально-экономического развития Орловской области _________________6</a:t>
            </a:r>
          </a:p>
          <a:p>
            <a:r>
              <a:rPr lang="ru-RU" sz="1500" dirty="0" smtClean="0"/>
              <a:t>Валовой региональный продукт________________________________________________7</a:t>
            </a:r>
          </a:p>
          <a:p>
            <a:r>
              <a:rPr lang="ru-RU" sz="1500" dirty="0" smtClean="0"/>
              <a:t>Структура валового регионального продукта______________________________________8</a:t>
            </a:r>
          </a:p>
          <a:p>
            <a:r>
              <a:rPr lang="ru-RU" sz="1500" dirty="0" smtClean="0"/>
              <a:t>Индекс промышленного производства___________________________________________9</a:t>
            </a:r>
          </a:p>
          <a:p>
            <a:r>
              <a:rPr lang="ru-RU" sz="1500" dirty="0" smtClean="0"/>
              <a:t>Продукция сельского хозяйства во всех категориях хозяйств________________________10</a:t>
            </a:r>
          </a:p>
          <a:p>
            <a:pPr>
              <a:defRPr/>
            </a:pPr>
            <a:r>
              <a:rPr lang="ru-RU" sz="1500" dirty="0" smtClean="0"/>
              <a:t>Валовой сбор зерновых и зернобобовых культур__________________________________11</a:t>
            </a:r>
          </a:p>
          <a:p>
            <a:pPr>
              <a:defRPr/>
            </a:pPr>
            <a:r>
              <a:rPr lang="ru-RU" sz="1500" dirty="0" smtClean="0"/>
              <a:t>Объемы производства мяса в хозяйствах всех категорий___________________________12</a:t>
            </a:r>
          </a:p>
          <a:p>
            <a:pPr>
              <a:defRPr/>
            </a:pPr>
            <a:r>
              <a:rPr lang="ru-RU" sz="1500" dirty="0" smtClean="0"/>
              <a:t>Динамика инвестиций в основной капитал_______________________________________13</a:t>
            </a:r>
          </a:p>
          <a:p>
            <a:pPr>
              <a:defRPr/>
            </a:pPr>
            <a:r>
              <a:rPr lang="ru-RU" sz="1500" dirty="0" smtClean="0"/>
              <a:t>Законодательные новации 2016 года___________________________________________14</a:t>
            </a:r>
          </a:p>
          <a:p>
            <a:pPr>
              <a:defRPr/>
            </a:pPr>
            <a:r>
              <a:rPr lang="ru-RU" sz="1500" dirty="0" smtClean="0"/>
              <a:t>Система управления проектной деятельностью__________________________________15</a:t>
            </a:r>
          </a:p>
          <a:p>
            <a:r>
              <a:rPr lang="ru-RU" sz="1500" dirty="0" smtClean="0"/>
              <a:t>Результаты участия в рейтингах_______________________________________________16</a:t>
            </a:r>
          </a:p>
          <a:p>
            <a:r>
              <a:rPr lang="ru-RU" sz="1500" dirty="0" smtClean="0"/>
              <a:t>Участие в международных выставках, форумах __________________________________17</a:t>
            </a:r>
          </a:p>
          <a:p>
            <a:r>
              <a:rPr lang="ru-RU" sz="1500" dirty="0" smtClean="0"/>
              <a:t>Инвестиционные проекты, объем инвестиций в 2016 году__________________________18</a:t>
            </a:r>
          </a:p>
          <a:p>
            <a:r>
              <a:rPr lang="ru-RU" sz="1500" dirty="0" smtClean="0"/>
              <a:t>Инвестиции в социальную сферу______________________________________________19</a:t>
            </a:r>
          </a:p>
          <a:p>
            <a:r>
              <a:rPr lang="ru-RU" sz="1500" dirty="0" smtClean="0"/>
              <a:t>Количество субъектов малого и среднего </a:t>
            </a:r>
            <a:r>
              <a:rPr lang="ru-RU" sz="1500" dirty="0" err="1" smtClean="0"/>
              <a:t>предпринимательства____________________</a:t>
            </a:r>
            <a:r>
              <a:rPr lang="ru-RU" sz="1500" dirty="0" smtClean="0"/>
              <a:t> 20</a:t>
            </a:r>
          </a:p>
          <a:p>
            <a:r>
              <a:rPr lang="ru-RU" sz="1500" dirty="0" smtClean="0"/>
              <a:t>Среднемесячная номинальная начисленная заработная </a:t>
            </a:r>
            <a:r>
              <a:rPr lang="ru-RU" sz="1500" dirty="0" err="1" smtClean="0"/>
              <a:t>плата_____________________</a:t>
            </a:r>
            <a:r>
              <a:rPr lang="ru-RU" sz="1500" dirty="0" smtClean="0"/>
              <a:t> 21</a:t>
            </a:r>
          </a:p>
          <a:p>
            <a:r>
              <a:rPr lang="ru-RU" sz="1500" dirty="0" smtClean="0"/>
              <a:t>Уровень зарегистрированной безработицы______________________________________22</a:t>
            </a:r>
          </a:p>
          <a:p>
            <a:r>
              <a:rPr lang="ru-RU" sz="1500" dirty="0" smtClean="0"/>
              <a:t>Доходы бюджета____________________________________________________________23</a:t>
            </a:r>
          </a:p>
          <a:p>
            <a:r>
              <a:rPr lang="ru-RU" sz="1500" dirty="0" smtClean="0"/>
              <a:t>Нормативы зачисления налогов по уровням бюджета Орловской области_____________24</a:t>
            </a:r>
          </a:p>
          <a:p>
            <a:r>
              <a:rPr lang="ru-RU" sz="1500" dirty="0" smtClean="0"/>
              <a:t>Безвозмездные поступления__________________________________________________25</a:t>
            </a:r>
          </a:p>
          <a:p>
            <a:r>
              <a:rPr lang="ru-RU" sz="1500" dirty="0" smtClean="0"/>
              <a:t>Расходы бюджета___________________________________________________________26</a:t>
            </a:r>
          </a:p>
          <a:p>
            <a:r>
              <a:rPr lang="ru-RU" sz="1500" dirty="0" smtClean="0"/>
              <a:t>Основные показатели исполнения бюджетов ____________________________________27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по доходам за 2015-2016 годы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29586" y="1214422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1" y="1585026"/>
          <a:ext cx="8786875" cy="5201560"/>
        </p:xfrm>
        <a:graphic>
          <a:graphicData uri="http://schemas.openxmlformats.org/drawingml/2006/table">
            <a:tbl>
              <a:tblPr/>
              <a:tblGrid>
                <a:gridCol w="3612878"/>
                <a:gridCol w="996143"/>
                <a:gridCol w="996143"/>
                <a:gridCol w="895695"/>
                <a:gridCol w="531614"/>
                <a:gridCol w="802861"/>
                <a:gridCol w="951541"/>
              </a:tblGrid>
              <a:tr h="1706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доходного источника</a:t>
                      </a:r>
                    </a:p>
                  </a:txBody>
                  <a:tcPr marL="5542" marR="5542" marT="5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Исполнение 2015 год </a:t>
                      </a:r>
                    </a:p>
                  </a:txBody>
                  <a:tcPr marL="5542" marR="5542" marT="5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роста(%)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год/      2015 год</a:t>
                      </a:r>
                    </a:p>
                  </a:txBody>
                  <a:tcPr marL="5542" marR="5542" marT="5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Отклонение  2016 год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   </a:t>
                      </a:r>
                    </a:p>
                  </a:txBody>
                  <a:tcPr marL="5542" marR="5542" marT="5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4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годовой план</a:t>
                      </a:r>
                    </a:p>
                  </a:txBody>
                  <a:tcPr marL="5542" marR="5542" marT="5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Исполнение 2016 год </a:t>
                      </a:r>
                    </a:p>
                  </a:txBody>
                  <a:tcPr marL="5542" marR="5542" marT="5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исп.</a:t>
                      </a:r>
                    </a:p>
                  </a:txBody>
                  <a:tcPr marL="5542" marR="5542" marT="55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бюджета - ИТОГО, в т. ч.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26 111,2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29 290,5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27 057,9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103,6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946,7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14 204,8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18 599,5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16 689,9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2 485,0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прибыль организаций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2 822,2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4 345,7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3 773,7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86,8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951,6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5 718,5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6 154,3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5 939,2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63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1 970,3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2 989,9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3 022,5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1 052,2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3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843,3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1 138,5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936,2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организаций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1 491,1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2 274,70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1 777,1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681,1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736,3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725,5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игорный бизнес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добычу полезных ископаемых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16,3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80,8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71,3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32,6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9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195,8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-30,0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1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6,6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211,0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-5,6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3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-101,5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382">
                <a:tc>
                  <a:txBody>
                    <a:bodyPr/>
                    <a:lstStyle/>
                    <a:p>
                      <a:pPr algn="l" fontAlgn="b">
                        <a:lnSpc>
                          <a:spcPts val="124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87,3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Административные платежи и сборы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263,4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325,9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447,5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269,2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82,6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-56,6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налоговые и неналоговые доходы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83,2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-0,5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11 906,4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10 691,0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10 368,1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97,0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87,1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-1 538,3 </a:t>
                      </a:r>
                    </a:p>
                  </a:txBody>
                  <a:tcPr marL="5542" marR="5542" marT="55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доходов за 2016 год</a:t>
            </a:r>
            <a:endParaRPr lang="ru-RU" sz="3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0" y="1571612"/>
          <a:ext cx="9144000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Овал 7"/>
          <p:cNvSpPr/>
          <p:nvPr/>
        </p:nvSpPr>
        <p:spPr>
          <a:xfrm>
            <a:off x="3857619" y="3857628"/>
            <a:ext cx="1571637" cy="107157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14744" y="4089448"/>
            <a:ext cx="187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16 689,9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79" y="272683"/>
            <a:ext cx="8534401" cy="758952"/>
          </a:xfrm>
        </p:spPr>
        <p:txBody>
          <a:bodyPr lIns="82936" tIns="41468" rIns="82936" bIns="41468"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о предоставленных налоговых льготах, преференциях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95170" y="1937618"/>
          <a:ext cx="8553659" cy="3705960"/>
        </p:xfrm>
        <a:graphic>
          <a:graphicData uri="http://schemas.openxmlformats.org/drawingml/2006/table">
            <a:tbl>
              <a:tblPr/>
              <a:tblGrid>
                <a:gridCol w="5648644"/>
                <a:gridCol w="1481851"/>
                <a:gridCol w="1423164"/>
              </a:tblGrid>
              <a:tr h="2898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льгот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latin typeface="Times New Roman"/>
                      </a:endParaRPr>
                    </a:p>
                  </a:txBody>
                  <a:tcPr marL="6916" marR="6916" marT="69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836">
                <a:tc v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latin typeface="Times New Roman"/>
                      </a:endParaRPr>
                    </a:p>
                  </a:txBody>
                  <a:tcPr marL="6916" marR="6916" marT="69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8983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прибыль организаций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    -  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   -  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83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организаций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913,3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1 073,1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83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Транспортный налог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45,7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54,2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884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льготы, предоставленные юридическим лицам в соответствии с законодательством субъекта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22,7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47,1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0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льготы, предоставленные физическим лицам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23,0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22,1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83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257,2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299,0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0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льготы, предоставленные юридическим лицам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243,4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282,5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0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0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льготы, предоставленные физическим лицам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13,8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16,6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0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31,8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35,4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836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налоговые льготы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1 248,0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1 461,7   </a:t>
                      </a:r>
                    </a:p>
                  </a:txBody>
                  <a:tcPr marL="6273" marR="6273" marT="62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6161" y="1447382"/>
            <a:ext cx="1276433" cy="338544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970" y="5821300"/>
            <a:ext cx="8359259" cy="822410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just"/>
            <a:r>
              <a:rPr lang="ru-RU" sz="1600" dirty="0" smtClean="0"/>
              <a:t>        Информация об объеме выпадающих доходов за 2016 год будет размещена после предоставления отчетных форм Управления ФНС России по Орловской области</a:t>
            </a:r>
            <a:endParaRPr lang="ru-RU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-142908" y="1722454"/>
          <a:ext cx="9286940" cy="4921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2016 год</a:t>
            </a:r>
            <a:endParaRPr lang="ru-RU" sz="3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безвозмездных поступлений в областной бюджет за 2015-2016 годы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1734870"/>
          <a:ext cx="8643998" cy="4765964"/>
        </p:xfrm>
        <a:graphic>
          <a:graphicData uri="http://schemas.openxmlformats.org/drawingml/2006/table">
            <a:tbl>
              <a:tblPr/>
              <a:tblGrid>
                <a:gridCol w="4143404"/>
                <a:gridCol w="1143008"/>
                <a:gridCol w="1049246"/>
                <a:gridCol w="1211470"/>
                <a:gridCol w="1096870"/>
              </a:tblGrid>
              <a:tr h="5264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доходного источника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 отчет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роста(%)  2016 год/     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Отклонение  2016 год/</a:t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6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ВСЕГО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11 906,4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10 368,1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-1538,3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бюджетной системы Российской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Федерации, в том числе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4 198,2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4 098,7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бюджетам субъектов Российской Федерации на выравнивание бюджетной обеспеченности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3 498,0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3 434,8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бюджетам на поддержку мер по обеспечению сбалансированности бюджетов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4 280,4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2 819,8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-1460,6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2 475,8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2 548,6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государственных организаций (Фонда содействия реформированию жилищно-коммунального хозяйства)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159,2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-243,9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-166,6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1463758383_gazprom_logo_081214.jpg"/>
          <p:cNvPicPr>
            <a:picLocks noChangeAspect="1"/>
          </p:cNvPicPr>
          <p:nvPr/>
        </p:nvPicPr>
        <p:blipFill>
          <a:blip r:embed="rId2" cstate="print"/>
          <a:srcRect t="12500" b="27083"/>
          <a:stretch>
            <a:fillRect/>
          </a:stretch>
        </p:blipFill>
        <p:spPr>
          <a:xfrm>
            <a:off x="2143140" y="4976090"/>
            <a:ext cx="1000100" cy="453174"/>
          </a:xfrm>
          <a:prstGeom prst="rect">
            <a:avLst/>
          </a:prstGeom>
        </p:spPr>
      </p:pic>
      <p:pic>
        <p:nvPicPr>
          <p:cNvPr id="22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4" b="36723"/>
          <a:stretch/>
        </p:blipFill>
        <p:spPr bwMode="auto">
          <a:xfrm>
            <a:off x="705532" y="4357694"/>
            <a:ext cx="1294700" cy="38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62004" y="428604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Реестр поступлений налоговых платежей в бюджет от крупных плательщиков по основным видам налогов (налог на прибыль, налог на имущество, НДФЛ)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57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57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solidFill>
                <a:srgbClr val="3A57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5" y="1647818"/>
          <a:ext cx="8786873" cy="5067330"/>
        </p:xfrm>
        <a:graphic>
          <a:graphicData uri="http://schemas.openxmlformats.org/drawingml/2006/table">
            <a:tbl>
              <a:tblPr/>
              <a:tblGrid>
                <a:gridCol w="500065"/>
                <a:gridCol w="5072098"/>
                <a:gridCol w="1152266"/>
                <a:gridCol w="1031222"/>
                <a:gridCol w="1031222"/>
              </a:tblGrid>
              <a:tr h="33337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Поступило  всего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6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320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Керама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Марацци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539 103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567 097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Орелстрой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179 111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110 858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Фригогласс-Евразия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256 785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105 324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"РЖД"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284 998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360 531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ЗАО "Корпорация ГРИНН"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215 185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277 898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129,1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"Межрегиональная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распределительная</a:t>
                      </a:r>
                    </a:p>
                    <a:p>
                      <a:pPr algn="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сетевая компания "Центра"</a:t>
                      </a:r>
                    </a:p>
                  </a:txBody>
                  <a:tcPr marL="7620" marR="36000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151 354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253 471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167,5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"Сбербанк"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187 270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552 334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294,9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"Газпром"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170 861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173 517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ЗАО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Тандер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166 520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182 838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ГМС "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Ливгидромаш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149 272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101 391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"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Технодом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130 006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157 798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121,4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Знаменский СГЦ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36000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86 861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145 933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168,0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58148" y="1214422"/>
            <a:ext cx="1143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2605731"/>
            <a:ext cx="1428760" cy="2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agency_326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174" y="2843922"/>
            <a:ext cx="904876" cy="538401"/>
          </a:xfrm>
          <a:prstGeom prst="rect">
            <a:avLst/>
          </a:prstGeom>
        </p:spPr>
      </p:pic>
      <p:pic>
        <p:nvPicPr>
          <p:cNvPr id="19" name="Рисунок 18" descr="SplashEEnterprise.gif"/>
          <p:cNvPicPr>
            <a:picLocks noChangeAspect="1"/>
          </p:cNvPicPr>
          <p:nvPr/>
        </p:nvPicPr>
        <p:blipFill>
          <a:blip r:embed="rId8"/>
          <a:srcRect t="28853" b="26504"/>
          <a:stretch>
            <a:fillRect/>
          </a:stretch>
        </p:blipFill>
        <p:spPr>
          <a:xfrm>
            <a:off x="714348" y="3214686"/>
            <a:ext cx="1143008" cy="303428"/>
          </a:xfrm>
          <a:prstGeom prst="rect">
            <a:avLst/>
          </a:prstGeom>
        </p:spPr>
      </p:pic>
      <p:pic>
        <p:nvPicPr>
          <p:cNvPr id="20" name="Рисунок 19" descr="c04a57fac4c6.jpg"/>
          <p:cNvPicPr>
            <a:picLocks noChangeAspect="1"/>
          </p:cNvPicPr>
          <p:nvPr/>
        </p:nvPicPr>
        <p:blipFill>
          <a:blip r:embed="rId9"/>
          <a:srcRect t="16666" b="16667"/>
          <a:stretch>
            <a:fillRect/>
          </a:stretch>
        </p:blipFill>
        <p:spPr>
          <a:xfrm>
            <a:off x="857224" y="3582082"/>
            <a:ext cx="1928826" cy="275546"/>
          </a:xfrm>
          <a:prstGeom prst="rect">
            <a:avLst/>
          </a:prstGeom>
        </p:spPr>
      </p:pic>
      <p:pic>
        <p:nvPicPr>
          <p:cNvPr id="21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857628"/>
            <a:ext cx="1214446" cy="3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8e58fb13a7536daec5e65ad82a256f3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5786" y="4767980"/>
            <a:ext cx="1468072" cy="304094"/>
          </a:xfrm>
          <a:prstGeom prst="rect">
            <a:avLst/>
          </a:prstGeom>
        </p:spPr>
      </p:pic>
      <p:pic>
        <p:nvPicPr>
          <p:cNvPr id="25" name="Рисунок 24" descr="magnit.jpg"/>
          <p:cNvPicPr>
            <a:picLocks noChangeAspect="1"/>
          </p:cNvPicPr>
          <p:nvPr/>
        </p:nvPicPr>
        <p:blipFill>
          <a:blip r:embed="rId12"/>
          <a:srcRect t="30469" b="38281"/>
          <a:stretch>
            <a:fillRect/>
          </a:stretch>
        </p:blipFill>
        <p:spPr>
          <a:xfrm>
            <a:off x="714348" y="5429264"/>
            <a:ext cx="1428760" cy="334868"/>
          </a:xfrm>
          <a:prstGeom prst="rect">
            <a:avLst/>
          </a:prstGeom>
        </p:spPr>
      </p:pic>
      <p:pic>
        <p:nvPicPr>
          <p:cNvPr id="26" name="Рисунок 25" descr="bfc8956e-7754-438b-843a-7dba68e6bf47.jpg"/>
          <p:cNvPicPr>
            <a:picLocks noChangeAspect="1"/>
          </p:cNvPicPr>
          <p:nvPr/>
        </p:nvPicPr>
        <p:blipFill>
          <a:blip r:embed="rId13"/>
          <a:srcRect t="20000" b="12500"/>
          <a:stretch>
            <a:fillRect/>
          </a:stretch>
        </p:blipFill>
        <p:spPr>
          <a:xfrm>
            <a:off x="2143108" y="5541774"/>
            <a:ext cx="785818" cy="530431"/>
          </a:xfrm>
          <a:prstGeom prst="rect">
            <a:avLst/>
          </a:prstGeom>
        </p:spPr>
      </p:pic>
      <p:pic>
        <p:nvPicPr>
          <p:cNvPr id="17" name="Рисунок 16" descr="photo.jpg"/>
          <p:cNvPicPr>
            <a:picLocks noChangeAspect="1"/>
          </p:cNvPicPr>
          <p:nvPr/>
        </p:nvPicPr>
        <p:blipFill>
          <a:blip r:embed="rId14"/>
          <a:srcRect l="8333" t="41667" r="7291" b="41666"/>
          <a:stretch>
            <a:fillRect/>
          </a:stretch>
        </p:blipFill>
        <p:spPr>
          <a:xfrm>
            <a:off x="785786" y="6103956"/>
            <a:ext cx="1285884" cy="254002"/>
          </a:xfrm>
          <a:prstGeom prst="rect">
            <a:avLst/>
          </a:prstGeom>
        </p:spPr>
      </p:pic>
      <p:pic>
        <p:nvPicPr>
          <p:cNvPr id="27" name="Рисунок 26" descr="fc267c880d2893208f1991c3ddc6ca1d_thumb_969e61c6cd3c46ffc1a7d0d3b1daa9c6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0232" y="6119263"/>
            <a:ext cx="1095376" cy="5958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9586" y="1214422"/>
            <a:ext cx="1143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643050"/>
          <a:ext cx="8858311" cy="4979680"/>
        </p:xfrm>
        <a:graphic>
          <a:graphicData uri="http://schemas.openxmlformats.org/drawingml/2006/table">
            <a:tbl>
              <a:tblPr/>
              <a:tblGrid>
                <a:gridCol w="3096370"/>
                <a:gridCol w="1040282"/>
                <a:gridCol w="991328"/>
                <a:gridCol w="944250"/>
                <a:gridCol w="785818"/>
                <a:gridCol w="1000132"/>
                <a:gridCol w="1000131"/>
              </a:tblGrid>
              <a:tr h="1310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показателей (раздел/подраздел бюджетной классификации)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год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Темп роста(%)   2016 год/   2015 год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  2016 год/  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60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годовой 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2016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исп.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бюджета - ИТОГО, в т. ч.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28 821,3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31 525,9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29 998,1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176,8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ОБЩЕГОСУДАРСТВЕННЫЕ ВОПРОСЫ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916,7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1 035,0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974,2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0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24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159,9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169,1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163,8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Судебная система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Обеспечение проведения выборов и референдумов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Другие общегосударственные вопросы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508,8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523,8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486,1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-22,7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НАЦИОНАЛЬНАЯ ОБОРОНА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Мобилизационная и вневойсковая подготовка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Мобилизационная подготовка экономики</a:t>
                      </a:r>
                    </a:p>
                  </a:txBody>
                  <a:tcPr marL="10487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по расходам за 2015-2016 годы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9586" y="1214422"/>
            <a:ext cx="1143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767552"/>
          <a:ext cx="8858311" cy="4733282"/>
        </p:xfrm>
        <a:graphic>
          <a:graphicData uri="http://schemas.openxmlformats.org/drawingml/2006/table">
            <a:tbl>
              <a:tblPr/>
              <a:tblGrid>
                <a:gridCol w="3096370"/>
                <a:gridCol w="1040282"/>
                <a:gridCol w="991328"/>
                <a:gridCol w="944250"/>
                <a:gridCol w="785818"/>
                <a:gridCol w="1000132"/>
                <a:gridCol w="1000131"/>
              </a:tblGrid>
              <a:tr h="1310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показателей (раздел/подраздел бюджетной классификации)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год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Темп роста(%)   2016 год/   2015 год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  2016 год/  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60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годовой 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2016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исп.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НАЦИОНАЛЬНАЯ БЕЗОПАСНОСТЬ И ПРАВООХРАНИТЕЛЬНАЯ ДЕЯТЕЛЬНОСТЬ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223,0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223,0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216,8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Органы юстиции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9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Защита населения и территории от последствий чрезвычайных ситуаций природного и техногенного характера, гражданская оборона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123,3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Обеспечение пожарной безопасности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НАЦИОНАЛЬНАЯ ЭКОНОМИКА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6 518,4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8 210,5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7 066,6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Общеэкономические вопросы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Сельское хозяйство и рыболовство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2 749,9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2 633,3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2 529,0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-220,9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Водное хозяйство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-101,8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Лесное хозяйство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Транспорт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Дорожное хозяйство (дорожные фонды)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2 985,0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4 843,2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3 832,6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Связь и информатика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154,9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144,2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Прикладные научные исследования в области национальной экономики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Другие вопросы в области национальной экономики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331,7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275,7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270,6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-61,1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по расходам за 2015-2016 годы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9586" y="1214422"/>
            <a:ext cx="1143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857364"/>
          <a:ext cx="8858311" cy="4684546"/>
        </p:xfrm>
        <a:graphic>
          <a:graphicData uri="http://schemas.openxmlformats.org/drawingml/2006/table">
            <a:tbl>
              <a:tblPr/>
              <a:tblGrid>
                <a:gridCol w="3096370"/>
                <a:gridCol w="1040282"/>
                <a:gridCol w="991328"/>
                <a:gridCol w="944250"/>
                <a:gridCol w="785818"/>
                <a:gridCol w="1000132"/>
                <a:gridCol w="1000131"/>
              </a:tblGrid>
              <a:tr h="1310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показателей (раздел/подраздел бюджетной классификации)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год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Темп роста(%)   2016 год/   2015 год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  2016 год/  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60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годовой 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2016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исп.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ЖИЛИЩНО-КОММУНАЛЬНОЕ ХОЗЯЙСТВО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553,1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392,9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360,7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-192,3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Жилищное хозяйство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142,6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142,6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9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Коммунальное хозяйство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324,0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144,4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-207,0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Другие вопросы в области жилищно-коммунального хозяйства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ОХРАНА ОКРУЖАЮЩЕЙ СРЕДЫ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-0,4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Охрана объектов растительного и животного мира и среды их обитания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ОБРАЗОВАНИЕ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6 975,9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7 020,8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6 987,0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Дошкольное образование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336,1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-228,2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Общее образование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5 419,8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5 595,8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5 588,0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Среднее профессиональное образование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859,6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859,1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856,7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Профессиональная подготовка, переподготовка и повышение квалификации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Молодежная политика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135,5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-15,9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Другие вопросы в области образования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181,0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291,9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268,6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148,4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КУЛЬТУРА, КИНЕМАТОГРАФИЯ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426,9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383,8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374,7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Культура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413,1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367,9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359,6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Другие вопросы в области культуры, кинематографии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по расходам за 2015-2016 годы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9586" y="1214422"/>
            <a:ext cx="1143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785926"/>
          <a:ext cx="8858311" cy="4708364"/>
        </p:xfrm>
        <a:graphic>
          <a:graphicData uri="http://schemas.openxmlformats.org/drawingml/2006/table">
            <a:tbl>
              <a:tblPr/>
              <a:tblGrid>
                <a:gridCol w="3096370"/>
                <a:gridCol w="1040282"/>
                <a:gridCol w="991328"/>
                <a:gridCol w="944250"/>
                <a:gridCol w="785818"/>
                <a:gridCol w="1000132"/>
                <a:gridCol w="1000131"/>
              </a:tblGrid>
              <a:tr h="1310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показателей (раздел/подраздел бюджетной классификации)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год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Темп роста(%)   2016 год/   2015 год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  2016 год/  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60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годовой 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2016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исп.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ЗДРАВООХРАНЕНИЕ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4 964,9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5 335,8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5 310,5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345,6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Стационарная медицинская помощь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680,4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821,8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815,0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9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Амбулаторная помощь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367,1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455,8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451,0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Медицинская помощь в дневных стационарах всех типов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Скорая медицинская помощь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55,4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Санаторно-оздоровительная помощь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Заготовка, переработка, хранение и обеспечение безопасности донорской крови и её компонентов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Санитарно-эпидемиологическое благополучие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Другие вопросы в области здравоохранения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3 730,6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3 878,8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3 865,7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СОЦИАЛЬНАЯ ПОЛИТИКА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6 096,2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6 672,9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6 469,2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Пенсионное обеспечение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Социальное обслуживание населения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1 130,3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1 211,5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1 178,3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Социальное обеспечение населения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3 986,5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4 269,2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4 162,7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Охрана семьи и детства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746,5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1 026,9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966,1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Другие вопросы в области социальной политики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-42,2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по расходам за 2015-2016 годы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5569" y="1428736"/>
            <a:ext cx="8812862" cy="5392892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r>
              <a:rPr lang="ru-RU" sz="1500" dirty="0" smtClean="0"/>
              <a:t>Основные показатели исполнения бюджетов субъектов </a:t>
            </a:r>
            <a:r>
              <a:rPr lang="ru-RU" sz="1500" dirty="0" smtClean="0"/>
              <a:t>РФ, </a:t>
            </a:r>
            <a:r>
              <a:rPr lang="ru-RU" sz="1500" dirty="0" smtClean="0"/>
              <a:t>входящих </a:t>
            </a:r>
            <a:r>
              <a:rPr lang="ru-RU" sz="1500" dirty="0" smtClean="0"/>
              <a:t>в </a:t>
            </a:r>
            <a:r>
              <a:rPr lang="ru-RU" sz="1500" dirty="0" smtClean="0"/>
              <a:t>ЦФО</a:t>
            </a:r>
            <a:r>
              <a:rPr lang="ru-RU" sz="1500" dirty="0" smtClean="0"/>
              <a:t>_________</a:t>
            </a:r>
            <a:r>
              <a:rPr lang="ru-RU" sz="1500" dirty="0" smtClean="0"/>
              <a:t>28</a:t>
            </a:r>
          </a:p>
          <a:p>
            <a:r>
              <a:rPr lang="ru-RU" sz="1500" dirty="0" smtClean="0"/>
              <a:t>Исполнение областного бюджета за 2014-2016 годы ______________________________29</a:t>
            </a:r>
          </a:p>
          <a:p>
            <a:r>
              <a:rPr lang="ru-RU" sz="1500" dirty="0" smtClean="0"/>
              <a:t>Исполнение областного бюджета по доходам ____________________________________30</a:t>
            </a:r>
          </a:p>
          <a:p>
            <a:r>
              <a:rPr lang="ru-RU" sz="1500" dirty="0" smtClean="0"/>
              <a:t>Структура налоговых и неналоговых доходов ____________________________________31</a:t>
            </a:r>
          </a:p>
          <a:p>
            <a:r>
              <a:rPr lang="ru-RU" sz="1500" dirty="0" smtClean="0"/>
              <a:t>Информация о предоставленных налоговых льготах, преференциях _________________32</a:t>
            </a:r>
          </a:p>
          <a:p>
            <a:r>
              <a:rPr lang="ru-RU" sz="1500" dirty="0" smtClean="0"/>
              <a:t>Структура безвозмездных поступлений _________________________________________33</a:t>
            </a:r>
          </a:p>
          <a:p>
            <a:r>
              <a:rPr lang="ru-RU" sz="1500" dirty="0" smtClean="0"/>
              <a:t>Динамика безвозмездных поступлений в областной бюджет ________________________34</a:t>
            </a:r>
          </a:p>
          <a:p>
            <a:r>
              <a:rPr lang="ru-RU" sz="1500" dirty="0" smtClean="0"/>
              <a:t>Реестр поступлений налоговых платежей в бюджет от крупных плательщиков по основным видам налогов _____________________________________________________________35</a:t>
            </a:r>
          </a:p>
          <a:p>
            <a:r>
              <a:rPr lang="ru-RU" sz="1500" dirty="0" smtClean="0"/>
              <a:t>Исполнение областного бюджета по расходам ___________________________________36</a:t>
            </a:r>
          </a:p>
          <a:p>
            <a:r>
              <a:rPr lang="ru-RU" sz="1500" dirty="0" smtClean="0"/>
              <a:t>Динамика исполнения расходов областного бюджета _____________________________41</a:t>
            </a:r>
          </a:p>
          <a:p>
            <a:r>
              <a:rPr lang="ru-RU" sz="1500" dirty="0" smtClean="0"/>
              <a:t>Публичные нормативные обязательства ________________________________________42</a:t>
            </a:r>
          </a:p>
          <a:p>
            <a:r>
              <a:rPr lang="ru-RU" sz="1500" dirty="0" smtClean="0"/>
              <a:t>Меры социальной поддержки отдельных категорий граждан _______________________43</a:t>
            </a:r>
          </a:p>
          <a:p>
            <a:r>
              <a:rPr lang="ru-RU" sz="1500" dirty="0" smtClean="0"/>
              <a:t>Расходы на реализацию «майских» Указов Президента РФ ________________________44</a:t>
            </a:r>
          </a:p>
          <a:p>
            <a:r>
              <a:rPr lang="ru-RU" sz="1500" dirty="0" smtClean="0"/>
              <a:t>Уровень заработной платы в учреждениях бюджетной сферы_______________________45</a:t>
            </a:r>
          </a:p>
          <a:p>
            <a:r>
              <a:rPr lang="ru-RU" sz="1500" dirty="0" smtClean="0"/>
              <a:t>Информация об исполнении государственных программ___________________________46</a:t>
            </a:r>
          </a:p>
          <a:p>
            <a:r>
              <a:rPr lang="ru-RU" sz="1500" dirty="0" smtClean="0"/>
              <a:t>Исполнение межведомственной инвестиционной программы в 2016 году _____________50</a:t>
            </a:r>
          </a:p>
          <a:p>
            <a:r>
              <a:rPr lang="ru-RU" sz="1500" dirty="0" smtClean="0"/>
              <a:t>Динамика исполнения Дорожного фонда Орловской области_______________________53</a:t>
            </a:r>
          </a:p>
          <a:p>
            <a:r>
              <a:rPr lang="ru-RU" sz="1500" dirty="0" smtClean="0"/>
              <a:t>Структура финансовой помощи местным бюджетам_______________________________</a:t>
            </a:r>
            <a:r>
              <a:rPr lang="ru-RU" sz="1500" dirty="0" smtClean="0"/>
              <a:t>54</a:t>
            </a:r>
          </a:p>
          <a:p>
            <a:r>
              <a:rPr lang="ru-RU" sz="1500" dirty="0" smtClean="0"/>
              <a:t>Сокращение неравенства бюджетной обеспеченности МО__________________________55</a:t>
            </a:r>
            <a:endParaRPr lang="ru-RU" sz="1500" dirty="0" smtClean="0"/>
          </a:p>
          <a:p>
            <a:r>
              <a:rPr lang="ru-RU" sz="1500" dirty="0" smtClean="0"/>
              <a:t>Государственный долг Орловской области_______________________________________</a:t>
            </a:r>
            <a:r>
              <a:rPr lang="ru-RU" sz="1500" dirty="0" smtClean="0"/>
              <a:t>56</a:t>
            </a:r>
            <a:endParaRPr lang="ru-RU" sz="1500" dirty="0" smtClean="0"/>
          </a:p>
          <a:p>
            <a:r>
              <a:rPr lang="ru-RU" sz="1500" dirty="0" smtClean="0"/>
              <a:t>Глоссарий__________________________________________________________________</a:t>
            </a:r>
            <a:r>
              <a:rPr lang="ru-RU" sz="1500" dirty="0" smtClean="0"/>
              <a:t>58</a:t>
            </a:r>
            <a:endParaRPr lang="ru-RU" sz="1500" dirty="0" smtClean="0"/>
          </a:p>
          <a:p>
            <a:r>
              <a:rPr lang="ru-RU" sz="1500" dirty="0" smtClean="0"/>
              <a:t>Контактная информация</a:t>
            </a:r>
            <a:r>
              <a:rPr lang="ru-RU" sz="1500" dirty="0" smtClean="0"/>
              <a:t>______________________________________________________</a:t>
            </a:r>
            <a:r>
              <a:rPr lang="ru-RU" sz="1500" dirty="0" smtClean="0"/>
              <a:t>70</a:t>
            </a:r>
            <a:endParaRPr lang="ru-RU" sz="15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/>
          </p:cNvSpPr>
          <p:nvPr/>
        </p:nvSpPr>
        <p:spPr bwMode="auto">
          <a:xfrm>
            <a:off x="642910" y="350822"/>
            <a:ext cx="75612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Оглавление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9586" y="1214422"/>
            <a:ext cx="1143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1529570"/>
          <a:ext cx="8858311" cy="5257016"/>
        </p:xfrm>
        <a:graphic>
          <a:graphicData uri="http://schemas.openxmlformats.org/drawingml/2006/table">
            <a:tbl>
              <a:tblPr/>
              <a:tblGrid>
                <a:gridCol w="3096370"/>
                <a:gridCol w="1040282"/>
                <a:gridCol w="991328"/>
                <a:gridCol w="944250"/>
                <a:gridCol w="785818"/>
                <a:gridCol w="1000132"/>
                <a:gridCol w="1000131"/>
              </a:tblGrid>
              <a:tr h="1310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показателей (раздел/подраздел бюджетной классификации)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год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Темп роста(%)   2016 год/   2015 год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  2016 год/   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60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годовой 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2016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исп.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ФИЗИЧЕСКАЯ КУЛЬТУРА И СПОРТ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312,7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255,1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247,0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-65,7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Физическая культура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19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Массовый спорт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246,1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187,9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-65,5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Спорт высших достижений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Другие вопросы в области физической культуры и спорта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СРЕДСТВА МАССОВОЙ ИНФОРМАЦИИ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Телевидение и радиовещание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Периодическая печать и издательства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49,6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1604">
                <a:tc>
                  <a:txBody>
                    <a:bodyPr/>
                    <a:lstStyle/>
                    <a:p>
                      <a:pPr lvl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ОБСЛУЖИВАНИЕ ГОСУДАРСТВЕННОГО И МУНИЦИПАЛЬНОГО ДОЛГА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564,3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751,7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747,2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Обслуживание государственного внутреннего и муниципального долга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564,3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751,7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747,2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МЕЖБЮДЖЕТНЫЕ ТРАНСФЕРТЫ ОБЩЕГО ХАРАКТЕРА БЮДЖЕТАМ СУБЪЕКТОВ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РФ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 МУНИЦИПАЛЬНЫХ ОБРАЗОВАНИЙ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1 133,8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1 118,1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1 118,0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-15,9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778,4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799,0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799,0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Иные дотации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134,7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-39,0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Прочие межбюджетные трансферты общего характера</a:t>
                      </a:r>
                    </a:p>
                  </a:txBody>
                  <a:tcPr marL="18288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181,8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184,4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184,3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по расходам за 2015-2016 годы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исполнения расходов 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областного бюджета за 2015-2016 годы</a:t>
            </a:r>
            <a:endParaRPr lang="ru-RU" sz="3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9586" y="1214422"/>
            <a:ext cx="1143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1" y="1571612"/>
          <a:ext cx="8572558" cy="5128308"/>
        </p:xfrm>
        <a:graphic>
          <a:graphicData uri="http://schemas.openxmlformats.org/drawingml/2006/table">
            <a:tbl>
              <a:tblPr/>
              <a:tblGrid>
                <a:gridCol w="3854923"/>
                <a:gridCol w="1321375"/>
                <a:gridCol w="1321375"/>
                <a:gridCol w="982840"/>
                <a:gridCol w="1092045"/>
              </a:tblGrid>
              <a:tr h="623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показателей</a:t>
                      </a:r>
                    </a:p>
                  </a:txBody>
                  <a:tcPr marL="4659" marR="4659" marT="46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720"/>
                        </a:lnSpc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</a:t>
                      </a:r>
                    </a:p>
                    <a:p>
                      <a:pPr algn="ctr" fontAlgn="ctr">
                        <a:lnSpc>
                          <a:spcPts val="1720"/>
                        </a:lnSpc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2015 год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720"/>
                        </a:lnSpc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</a:t>
                      </a:r>
                    </a:p>
                    <a:p>
                      <a:pPr algn="ctr" fontAlgn="ctr">
                        <a:lnSpc>
                          <a:spcPts val="1720"/>
                        </a:lnSpc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2016 год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720"/>
                        </a:lnSpc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Темп роста (%)</a:t>
                      </a:r>
                    </a:p>
                  </a:txBody>
                  <a:tcPr marL="4659" marR="4659" marT="46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720"/>
                        </a:lnSpc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</a:t>
                      </a: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28 821,3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998,1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104,1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1 176,8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Первоочередные расходы</a:t>
                      </a: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26 633,5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27 963,3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1 329,8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из них:</a:t>
                      </a: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заработная плата с начислениями</a:t>
                      </a: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4 433,7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4 702,5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268,8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публичные нормативные обязательства</a:t>
                      </a: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1 610,9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1 785,2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174,3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4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 прочие социальные выплаты и меры соцподдержки</a:t>
                      </a: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2 807,8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3 216,9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114,6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409,1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сельское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хозяйство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2 749,9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2 529,0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-220,9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44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Дорожное фонд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2 985,0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3 832,6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847,6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 платежи ФОМС</a:t>
                      </a: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3 008,4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3 022,4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4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межбюджетные трансферты местным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бюджетам (без ТДФ)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7 544,2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7 147,8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-396,4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обслуживание государственного долга</a:t>
                      </a:r>
                    </a:p>
                  </a:txBody>
                  <a:tcPr marL="4659" marR="4659" marT="46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564,3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747,2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182,9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оплата коммунальных услуг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334,5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медикаменты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359,4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331,6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-27,8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продукты питания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271,2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289,8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стипендии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-14,2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Второстепенные расходы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2 187,9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2 034,9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-153,0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56" y="214290"/>
            <a:ext cx="8534401" cy="875494"/>
          </a:xfrm>
        </p:spPr>
        <p:txBody>
          <a:bodyPr lIns="82936" tIns="41468" rIns="82936" bIns="41468"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нормативные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обязательства </a:t>
            </a:r>
          </a:p>
        </p:txBody>
      </p:sp>
      <p:pic>
        <p:nvPicPr>
          <p:cNvPr id="6" name="Рисунок 5" descr="fbc4ac27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93917"/>
            <a:ext cx="1571636" cy="1049067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69420" y="1724240"/>
          <a:ext cx="8488860" cy="4990908"/>
        </p:xfrm>
        <a:graphic>
          <a:graphicData uri="http://schemas.openxmlformats.org/drawingml/2006/table">
            <a:tbl>
              <a:tblPr/>
              <a:tblGrid>
                <a:gridCol w="7387252"/>
                <a:gridCol w="1101608"/>
              </a:tblGrid>
              <a:tr h="307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Всего, </a:t>
                      </a:r>
                      <a:r>
                        <a:rPr lang="ru-RU" sz="1800" b="1" i="0" u="none" strike="noStrike" dirty="0" err="1" smtClean="0">
                          <a:solidFill>
                            <a:srgbClr val="003B68"/>
                          </a:solidFill>
                          <a:latin typeface="Times New Roman"/>
                        </a:rPr>
                        <a:t>млн</a:t>
                      </a:r>
                      <a:r>
                        <a:rPr lang="ru-RU" sz="18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 рублей</a:t>
                      </a:r>
                      <a:endParaRPr lang="ru-RU" sz="18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1</a:t>
                      </a:r>
                      <a:r>
                        <a:rPr lang="ru-RU" sz="2000" b="1" i="0" u="none" strike="noStrike" baseline="0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 785,2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0790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500" b="1" i="1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     в том числе:</a:t>
                      </a:r>
                      <a:endParaRPr lang="ru-RU" sz="1500" b="1" i="1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07" marR="3807" marT="3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ЕДВ отдельным категориям граждан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565,9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1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ЕДВ, назначаемая в случае рождения третьего ребенка или последующих детей до достижения ребенком возраста трех лет 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375,8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выплата государственных пособий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(прекращением деятельности, полномочий физическими лицами)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274,0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ежемесячное пособие на ребенка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240,9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2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ежемесячное и единовременное пособие на ребенка в многодетной семье, единовременное пособие к началу учебного года на ребенка в многодетной семье, доплата к пенсии многодетным матерям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142,8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материнский (семейный) капитал для многодетной семьи 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117,3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ежегодная денежная выплата донорам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28,2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02">
                <a:tc>
                  <a:txBody>
                    <a:bodyPr/>
                    <a:lstStyle/>
                    <a:p>
                      <a:pPr marL="0" algn="l" rtl="0" eaLnBrk="1" fontAlgn="ctr" latinLnBrk="0" hangingPunct="1"/>
                      <a:r>
                        <a:rPr kumimoji="0" lang="ru-RU" sz="1600" b="1" i="1" u="none" strike="noStrike" kern="1200" dirty="0" smtClean="0">
                          <a:solidFill>
                            <a:srgbClr val="003B68"/>
                          </a:solidFill>
                          <a:latin typeface="Times New Roman"/>
                          <a:ea typeface="+mn-ea"/>
                          <a:cs typeface="+mn-cs"/>
                        </a:rPr>
                        <a:t>единовременное пособие беременной жене военнослужащего, проходящего военную службу по призыву </a:t>
                      </a:r>
                      <a:endParaRPr kumimoji="0" lang="ru-RU" sz="1600" b="1" i="1" u="none" strike="noStrike" kern="1200" dirty="0">
                        <a:solidFill>
                          <a:srgbClr val="003B68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4,7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пособие на погребение </a:t>
                      </a: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5,4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3807" marR="3807" marT="3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509" y="214290"/>
            <a:ext cx="8534401" cy="857256"/>
          </a:xfrm>
        </p:spPr>
        <p:txBody>
          <a:bodyPr lIns="82936" tIns="41468" rIns="82936" bIns="41468"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Меры</a:t>
            </a:r>
            <a:r>
              <a:rPr lang="ru-RU" sz="2700" b="1" dirty="0" smtClean="0">
                <a:solidFill>
                  <a:srgbClr val="003B68"/>
                </a:solidFill>
              </a:rPr>
              <a:t> </a:t>
            </a: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социальной поддержки 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отдельных категорий граждан</a:t>
            </a:r>
          </a:p>
        </p:txBody>
      </p:sp>
      <p:pic>
        <p:nvPicPr>
          <p:cNvPr id="5" name="Рисунок 4" descr="ja4.jpg"/>
          <p:cNvPicPr>
            <a:picLocks noChangeAspect="1"/>
          </p:cNvPicPr>
          <p:nvPr/>
        </p:nvPicPr>
        <p:blipFill>
          <a:blip r:embed="rId2" cstate="print"/>
          <a:srcRect l="5640" r="4100" b="22735"/>
          <a:stretch>
            <a:fillRect/>
          </a:stretch>
        </p:blipFill>
        <p:spPr>
          <a:xfrm>
            <a:off x="142844" y="142876"/>
            <a:ext cx="1643074" cy="1071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6712" y="1233059"/>
            <a:ext cx="1285883" cy="342300"/>
          </a:xfrm>
          <a:prstGeom prst="rect">
            <a:avLst/>
          </a:prstGeom>
          <a:noFill/>
        </p:spPr>
        <p:txBody>
          <a:bodyPr wrap="square" lIns="90185" tIns="45092" rIns="90185" bIns="45092" rtlCol="0">
            <a:spAutoFit/>
          </a:bodyPr>
          <a:lstStyle/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11257" y="1785926"/>
          <a:ext cx="8618461" cy="4717713"/>
        </p:xfrm>
        <a:graphic>
          <a:graphicData uri="http://schemas.openxmlformats.org/drawingml/2006/table">
            <a:tbl>
              <a:tblPr/>
              <a:tblGrid>
                <a:gridCol w="7514656"/>
                <a:gridCol w="1103805"/>
              </a:tblGrid>
              <a:tr h="3583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ВСЕГО, </a:t>
                      </a:r>
                      <a:r>
                        <a:rPr lang="ru-RU" sz="2000" b="1" i="0" u="none" strike="noStrike" dirty="0" err="1" smtClean="0">
                          <a:solidFill>
                            <a:srgbClr val="003B68"/>
                          </a:solidFill>
                          <a:latin typeface="Times New Roman"/>
                        </a:rPr>
                        <a:t>млн</a:t>
                      </a:r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 рублей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3 216,9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951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2000" b="1" i="1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   в том числе:</a:t>
                      </a:r>
                      <a:endParaRPr lang="ru-RU" sz="2000" b="1" i="1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88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субвенция на оплату ЖКУ отдельным категориям граждан (федеральные льготники)</a:t>
                      </a: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533,6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477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осуществление переданных полномочий Российской Федерации по предоставлению отдельных мер социальной поддержки граждан, подвергшихся воздействию радиации</a:t>
                      </a: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823,2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24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1" u="none" strike="noStrike" dirty="0">
                          <a:solidFill>
                            <a:srgbClr val="003B68"/>
                          </a:solidFill>
                          <a:latin typeface="Times New Roman"/>
                        </a:rPr>
                        <a:t>ЕДК отдельным категориям граждан</a:t>
                      </a: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568,4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82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2000" b="1" i="1" u="none" strike="noStrike" kern="1200" dirty="0" smtClean="0">
                          <a:solidFill>
                            <a:srgbClr val="003B68"/>
                          </a:solidFill>
                          <a:latin typeface="Times New Roman"/>
                          <a:ea typeface="+mn-ea"/>
                          <a:cs typeface="+mn-cs"/>
                        </a:rPr>
                        <a:t>обеспечение инвалидов техническими средствами реабилитации</a:t>
                      </a:r>
                      <a:endParaRPr kumimoji="0" lang="ru-RU" sz="2000" b="1" i="1" u="none" strike="noStrike" kern="1200" dirty="0">
                        <a:solidFill>
                          <a:srgbClr val="003B68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212,4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856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2000" b="1" i="1" u="none" strike="noStrike" kern="1200" dirty="0" smtClean="0">
                          <a:solidFill>
                            <a:srgbClr val="003B68"/>
                          </a:solidFill>
                          <a:latin typeface="Times New Roman"/>
                          <a:ea typeface="+mn-ea"/>
                          <a:cs typeface="+mn-cs"/>
                        </a:rPr>
                        <a:t>социальные выплаты безработным гражданам </a:t>
                      </a:r>
                      <a:endParaRPr kumimoji="0" lang="ru-RU" sz="2000" b="1" i="1" u="none" strike="noStrike" kern="1200" dirty="0">
                        <a:solidFill>
                          <a:srgbClr val="003B68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195,5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68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2000" b="1" i="1" u="none" strike="noStrike" kern="1200" dirty="0" smtClean="0">
                          <a:solidFill>
                            <a:srgbClr val="003B68"/>
                          </a:solidFill>
                          <a:latin typeface="Times New Roman"/>
                          <a:ea typeface="+mn-ea"/>
                          <a:cs typeface="+mn-cs"/>
                        </a:rPr>
                        <a:t>ежемесячная компенсация ЖКУ педагогическим работникам </a:t>
                      </a:r>
                      <a:endParaRPr kumimoji="0" lang="ru-RU" sz="2000" b="1" i="1" u="none" strike="noStrike" kern="1200" dirty="0">
                        <a:solidFill>
                          <a:srgbClr val="003B68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145,1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68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2000" b="1" i="1" u="none" strike="noStrike" kern="1200" dirty="0" smtClean="0">
                          <a:solidFill>
                            <a:srgbClr val="003B68"/>
                          </a:solidFill>
                          <a:latin typeface="Times New Roman"/>
                          <a:ea typeface="+mn-ea"/>
                          <a:cs typeface="+mn-cs"/>
                        </a:rPr>
                        <a:t>субсидии гражданам на оплату ЖКУ </a:t>
                      </a:r>
                      <a:endParaRPr kumimoji="0" lang="ru-RU" sz="2000" b="1" i="1" u="none" strike="noStrike" kern="1200" dirty="0">
                        <a:solidFill>
                          <a:srgbClr val="003B68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135,4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878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2000" b="1" i="1" u="none" strike="noStrike" kern="1200" dirty="0" smtClean="0">
                          <a:solidFill>
                            <a:srgbClr val="003B68"/>
                          </a:solidFill>
                          <a:latin typeface="Times New Roman"/>
                          <a:ea typeface="+mn-ea"/>
                          <a:cs typeface="+mn-cs"/>
                        </a:rPr>
                        <a:t>меры социальной поддержки многодетных семей </a:t>
                      </a:r>
                      <a:endParaRPr kumimoji="0" lang="ru-RU" sz="2000" b="1" i="1" u="none" strike="noStrike" kern="1200" dirty="0">
                        <a:solidFill>
                          <a:srgbClr val="003B68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5921" marR="5921" marT="59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3B68"/>
                          </a:solidFill>
                          <a:latin typeface="Times New Roman"/>
                        </a:rPr>
                        <a:t>36,1</a:t>
                      </a:r>
                      <a:endParaRPr lang="ru-RU" sz="2000" b="1" i="0" u="none" strike="noStrike" dirty="0">
                        <a:solidFill>
                          <a:srgbClr val="003B68"/>
                        </a:solidFill>
                        <a:latin typeface="Times New Roman"/>
                      </a:endParaRPr>
                    </a:p>
                  </a:txBody>
                  <a:tcPr marL="5921" marR="5921" marT="59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vas_bl.jpg"/>
          <p:cNvPicPr>
            <a:picLocks noChangeAspect="1"/>
          </p:cNvPicPr>
          <p:nvPr/>
        </p:nvPicPr>
        <p:blipFill>
          <a:blip r:embed="rId2">
            <a:lum bright="47000" contrast="-60000"/>
          </a:blip>
          <a:srcRect l="1811" t="10370" r="1811" b="10521"/>
          <a:stretch>
            <a:fillRect/>
          </a:stretch>
        </p:blipFill>
        <p:spPr>
          <a:xfrm>
            <a:off x="165569" y="1614778"/>
            <a:ext cx="8812862" cy="5072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6823" y="1214422"/>
            <a:ext cx="1143008" cy="3231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0034" y="189317"/>
            <a:ext cx="8153400" cy="990600"/>
          </a:xfrm>
          <a:prstGeom prst="rect">
            <a:avLst/>
          </a:prstGeom>
          <a:noFill/>
        </p:spPr>
        <p:txBody>
          <a:bodyPr vert="horz" lIns="91428" tIns="45715" rIns="91428" bIns="45715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Расходы на реализацию «майских» Указов Президента РФ на территории Орловской области в динамике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55" y="129542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go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29653" y="1"/>
            <a:ext cx="714348" cy="969666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30370" y="1614777"/>
          <a:ext cx="8683260" cy="4975206"/>
        </p:xfrm>
        <a:graphic>
          <a:graphicData uri="http://schemas.openxmlformats.org/drawingml/2006/table">
            <a:tbl>
              <a:tblPr/>
              <a:tblGrid>
                <a:gridCol w="604930"/>
                <a:gridCol w="3919439"/>
                <a:gridCol w="882189"/>
                <a:gridCol w="768765"/>
                <a:gridCol w="819176"/>
                <a:gridCol w="882189"/>
                <a:gridCol w="806572"/>
              </a:tblGrid>
              <a:tr h="48609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Указы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2015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(факт)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(факт)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2017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(план)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(план)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(план)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№597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"О мероприятиях по реализации государственной социальной политики"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6 013,4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6 030,0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6 210,1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6 275,4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6 275,4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№598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"О совершенствовании государственной политики в сфере здравоохранения"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148,3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251,6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211,3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208,2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208,2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№599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"О мерах по реализации государственной политики в области образования и науки"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387,9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45,1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59,9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59,9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59,9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546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№600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"О мерах по обеспечению граждан Российской Федерации доступным и комфортным жильем и повышению качества жилищно-коммунальных услуг"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592,5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639,1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429,5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229,1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229,1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52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№601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"Об основных направлениях совершенствования системы государственного управления"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105,0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143,0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145,0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118,1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118,1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№606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"О мерах по реализации демографической политики Российской Федерации"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250,4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376,7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433,9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348,4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348,4</a:t>
                      </a:r>
                    </a:p>
                  </a:txBody>
                  <a:tcPr marL="5308" marR="5308" marT="53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0291.jpg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0" y="1500150"/>
            <a:ext cx="9144000" cy="535785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заработной платы в учреждениях бюджетной сферы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1571612"/>
          <a:ext cx="8572560" cy="5125884"/>
        </p:xfrm>
        <a:graphic>
          <a:graphicData uri="http://schemas.openxmlformats.org/drawingml/2006/table">
            <a:tbl>
              <a:tblPr/>
              <a:tblGrid>
                <a:gridCol w="4324347"/>
                <a:gridCol w="2299212"/>
                <a:gridCol w="1949001"/>
              </a:tblGrid>
              <a:tr h="3571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Категории граждан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Средняя заработная плата, рублей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2015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2016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01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Средняя заработная плата по Орловской области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19 876,3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20 968,2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1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Заработная плата работников учреждений культуры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15 319,6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16 284,1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Заработная плата преподавателей образовательных учреждений высшего  профессионального образования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32 197,6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34 956,6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Заработная плата педагогических работников образовательных учреждений общего образования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21 114,1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21 509,8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Заработная плата врачей и работников медицинских организаций, имеющих высшее медицинское (фармацевтическое) или иное высшее образование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31 942,1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32 757,1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Средний медицинский (фармацевтический) персонал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18 759,3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19 299,8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Заработная плата социальных работников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13 381,3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14 000,0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Заработная плата научных сотрудников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23 614,8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25 102,4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52384"/>
            <a:ext cx="8153400" cy="990600"/>
          </a:xfrm>
          <a:noFill/>
        </p:spPr>
        <p:txBody>
          <a:bodyPr>
            <a:noAutofit/>
          </a:bodyPr>
          <a:lstStyle/>
          <a:p>
            <a:pPr algn="ctr" fontAlgn="b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государственных программ в 2016 году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29586" y="1478149"/>
            <a:ext cx="1143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2" y="1928806"/>
          <a:ext cx="8715437" cy="4443018"/>
        </p:xfrm>
        <a:graphic>
          <a:graphicData uri="http://schemas.openxmlformats.org/drawingml/2006/table">
            <a:tbl>
              <a:tblPr/>
              <a:tblGrid>
                <a:gridCol w="2571768"/>
                <a:gridCol w="1071570"/>
                <a:gridCol w="1071570"/>
                <a:gridCol w="1071570"/>
                <a:gridCol w="642942"/>
                <a:gridCol w="1143008"/>
                <a:gridCol w="1143009"/>
              </a:tblGrid>
              <a:tr h="3096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показателей</a:t>
                      </a:r>
                    </a:p>
                  </a:txBody>
                  <a:tcPr marL="5087" marR="5087" marT="50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087" marR="5087" marT="50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2016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087" marR="5087" marT="50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Темп роста 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год/ 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 (%)</a:t>
                      </a:r>
                    </a:p>
                  </a:txBody>
                  <a:tcPr marL="5087" marR="5087" marT="50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год/  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087" marR="5087" marT="50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588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Уточненный годовой план</a:t>
                      </a:r>
                    </a:p>
                  </a:txBody>
                  <a:tcPr marL="5087" marR="5087" marT="50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087" marR="5087" marT="50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исп. </a:t>
                      </a:r>
                    </a:p>
                  </a:txBody>
                  <a:tcPr marL="5087" marR="5087" marT="50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9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Расходы, всего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821,3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31 525,9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29 998,1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1 176,8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0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- областные средства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800,4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24 611,4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23 484,4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112,9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2 684,0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- федеральные средства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020,9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6 914,5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6 513,7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-1 507,2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9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Государственные </a:t>
                      </a:r>
                      <a:b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программы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29 758,5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28 311,9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1 100,8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096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в расходах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- областные средства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375,1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22 972,1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21 907,6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113,1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2 532,5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- федеральные средства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836,1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6 786,3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6 404,3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-1 431,8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9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610,2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1 767,4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1 686,2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096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в расходах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- областные средства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425,4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1 639,3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1 576,9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961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- федеральные средства</a:t>
                      </a:r>
                    </a:p>
                  </a:txBody>
                  <a:tcPr marL="5087" marR="5087" marT="5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184,8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128,1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109,4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59,2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-75,4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06" y="1486619"/>
            <a:ext cx="900115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50" dirty="0" smtClean="0"/>
              <a:t>        </a:t>
            </a:r>
            <a:r>
              <a:rPr lang="ru-RU" sz="1650" i="1" dirty="0" smtClean="0"/>
              <a:t>К реализации в 2016 году приняты 26 государственных программ Орловской области. В отчетном году осуществлялось финансирование из средств областного и федерального бюджетов 25 государственных программ. Реализация государственной программы Орловской области «Развитие промышленности Орловской области» в 2016 году осуществлялась за счет внебюджетных источников.</a:t>
            </a:r>
          </a:p>
          <a:p>
            <a:pPr algn="just"/>
            <a:r>
              <a:rPr lang="ru-RU" sz="1650" i="1" dirty="0" smtClean="0"/>
              <a:t>        Результаты реализации государственных программ количественно определены целевыми индикаторами и показателями. Достижение запланированных значений индикаторов и показателей реализации свидетельствует о решении задач и достижении целей государственных программ в отчетном году.</a:t>
            </a:r>
            <a:endParaRPr lang="ru-RU" sz="1650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4" y="4000504"/>
          <a:ext cx="8858312" cy="2547952"/>
        </p:xfrm>
        <a:graphic>
          <a:graphicData uri="http://schemas.openxmlformats.org/drawingml/2006/table">
            <a:tbl>
              <a:tblPr/>
              <a:tblGrid>
                <a:gridCol w="399350"/>
                <a:gridCol w="4120567"/>
                <a:gridCol w="1195123"/>
                <a:gridCol w="965000"/>
                <a:gridCol w="1107288"/>
                <a:gridCol w="1070984"/>
              </a:tblGrid>
              <a:tr h="8863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Финансиро-вание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в 2016 году 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финанси-рования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 плана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показателей (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индика-торов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достижения плановых значений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</a:tr>
              <a:tr h="275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495" marR="7495" marT="74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Устойчивое развитие сельских территорий 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Управление государственными финансами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1 781,9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185,3%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495" marR="7495" marT="74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отрасли здравоохранения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5 124,3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495" marR="7495" marT="74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поддержка граждан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5 806,0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495" marR="7495" marT="74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 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6 325,2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108,6%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53400" cy="990600"/>
          </a:xfrm>
          <a:noFill/>
        </p:spPr>
        <p:txBody>
          <a:bodyPr>
            <a:noAutofit/>
          </a:bodyPr>
          <a:lstStyle/>
          <a:p>
            <a:pPr algn="ctr" fontAlgn="b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государственных программ Орловской области в 2016 году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5" y="1500174"/>
          <a:ext cx="8858313" cy="5238883"/>
        </p:xfrm>
        <a:graphic>
          <a:graphicData uri="http://schemas.openxmlformats.org/drawingml/2006/table">
            <a:tbl>
              <a:tblPr/>
              <a:tblGrid>
                <a:gridCol w="285751"/>
                <a:gridCol w="4286280"/>
                <a:gridCol w="1236697"/>
                <a:gridCol w="871311"/>
                <a:gridCol w="1107290"/>
                <a:gridCol w="1070984"/>
              </a:tblGrid>
              <a:tr h="1519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Финансиро-вание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в 2016 году 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финанси-рования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 плана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показателей (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индика-торов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достижения плановых значений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</a:tr>
              <a:tr h="2820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Молодежь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Орловщины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Содействие занятости населения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66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предпринимательства и деловой активности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166,5%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Подготовка и проведение празднования 450-летия основания города Орла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Стимулирование социального жилищного строительства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условий и формирование комфортной среды проживания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95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транспортной системы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3 647,0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445,1%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приоритетных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подотраслей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агропромышленного комплекса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системы комплексной безопасности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176,3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77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сельского хозяйства и регулирование рынков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сельхозпродукции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сырья и продовольствия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2 333,5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149,0%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53400" cy="990600"/>
          </a:xfrm>
          <a:noFill/>
        </p:spPr>
        <p:txBody>
          <a:bodyPr>
            <a:noAutofit/>
          </a:bodyPr>
          <a:lstStyle/>
          <a:p>
            <a:pPr algn="ctr" fontAlgn="b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государственных программ Орловской области в 2016 году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4" y="1643050"/>
          <a:ext cx="8858313" cy="5121347"/>
        </p:xfrm>
        <a:graphic>
          <a:graphicData uri="http://schemas.openxmlformats.org/drawingml/2006/table">
            <a:tbl>
              <a:tblPr/>
              <a:tblGrid>
                <a:gridCol w="285751"/>
                <a:gridCol w="4286280"/>
                <a:gridCol w="1236697"/>
                <a:gridCol w="871311"/>
                <a:gridCol w="1107290"/>
                <a:gridCol w="1070984"/>
              </a:tblGrid>
              <a:tr h="6077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Финансиро-вание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в 2016 году </a:t>
                      </a: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млн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рублей)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финанси-рования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 плана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показателей (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индика-торов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достижения плановых значений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</a:tr>
              <a:tr h="2523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информационного общества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0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законности и правопорядка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74,4%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181,7%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Повышение эффективности государственного и муниципального управления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77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культуры и искусства, туризма, архивного дела, сохранение и реконструкция военно-мемориальных объектов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03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лесного хозяйства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113,9%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58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Охрана окружающей среды, рациональное использование природных ресурсов и экологическая безопасность 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0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государственной ветеринарной службы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0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промышленности</a:t>
                      </a: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100,9%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Оказание содействия добровольному переселению в Орловскую область соотечественников, проживающих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за рубежом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159,6%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Энергоэффективность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и развитие энергетики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66" marR="4466" marT="44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93,8%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100,0%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53400" cy="990600"/>
          </a:xfrm>
          <a:noFill/>
        </p:spPr>
        <p:txBody>
          <a:bodyPr>
            <a:noAutofit/>
          </a:bodyPr>
          <a:lstStyle/>
          <a:p>
            <a:pPr algn="ctr" fontAlgn="b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государственных программ Орловской области в 2016 году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0" y="346075"/>
            <a:ext cx="6286500" cy="555625"/>
          </a:xfrm>
        </p:spPr>
        <p:txBody>
          <a:bodyPr lIns="82936" tIns="41468" rIns="82936" bIns="41468">
            <a:normAutofit/>
          </a:bodyPr>
          <a:lstStyle/>
          <a:p>
            <a:pPr eaLnBrk="1" hangingPunct="1"/>
            <a:r>
              <a:rPr lang="ru-RU" sz="2800" b="1" u="sng" dirty="0" smtClean="0"/>
              <a:t>Характеристика Орловской области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9" y="1154114"/>
            <a:ext cx="3995737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248150" y="908051"/>
            <a:ext cx="4895850" cy="414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pPr algn="just"/>
            <a:r>
              <a:rPr lang="ru-RU" i="1" u="none" dirty="0">
                <a:latin typeface="Times New Roman" pitchFamily="18" charset="0"/>
              </a:rPr>
              <a:t>     </a:t>
            </a:r>
            <a:r>
              <a:rPr lang="ru-RU" sz="1700" i="1" dirty="0">
                <a:latin typeface="Times New Roman" pitchFamily="18" charset="0"/>
              </a:rPr>
              <a:t>Орловская область находится в юго-западной части Европейской территории России, в центре Среднерусской возвышенности, входит в состав Центрального федерального округа и Центрального экономического района.</a:t>
            </a:r>
            <a:r>
              <a:rPr lang="ru-RU" sz="1700" dirty="0"/>
              <a:t> </a:t>
            </a:r>
          </a:p>
          <a:p>
            <a:pPr>
              <a:lnSpc>
                <a:spcPct val="50000"/>
              </a:lnSpc>
            </a:pPr>
            <a:endParaRPr lang="ru-RU" sz="800" dirty="0"/>
          </a:p>
          <a:p>
            <a:pPr algn="just"/>
            <a:r>
              <a:rPr lang="ru-RU" sz="1700" i="1" dirty="0">
                <a:latin typeface="Times New Roman" pitchFamily="18" charset="0"/>
              </a:rPr>
              <a:t>       В северном направлении (</a:t>
            </a:r>
            <a:r>
              <a:rPr lang="ru-RU" sz="1700" i="1" dirty="0" smtClean="0">
                <a:latin typeface="Times New Roman" pitchFamily="18" charset="0"/>
              </a:rPr>
              <a:t>360 </a:t>
            </a:r>
            <a:r>
              <a:rPr lang="ru-RU" sz="1700" i="1" dirty="0">
                <a:latin typeface="Times New Roman" pitchFamily="18" charset="0"/>
              </a:rPr>
              <a:t>км к югу от Москвы) область граничит с Калужской и Тульской областями, в западном направлении - с Брянской, в южном - с Курской и в восточном - с Липецкой областями.</a:t>
            </a:r>
          </a:p>
          <a:p>
            <a:pPr algn="just"/>
            <a:r>
              <a:rPr lang="ru-RU" sz="1700" i="1" dirty="0">
                <a:latin typeface="Times New Roman" pitchFamily="18" charset="0"/>
              </a:rPr>
              <a:t>      Территория Орловской области - 24700 кв. км., население - </a:t>
            </a:r>
            <a:r>
              <a:rPr lang="ru-RU" sz="1700" i="1" dirty="0" smtClean="0">
                <a:latin typeface="Times New Roman" pitchFamily="18" charset="0"/>
              </a:rPr>
              <a:t>755 </a:t>
            </a:r>
            <a:r>
              <a:rPr lang="ru-RU" sz="1700" i="1" dirty="0">
                <a:latin typeface="Times New Roman" pitchFamily="18" charset="0"/>
              </a:rPr>
              <a:t>тыс. человек.</a:t>
            </a:r>
          </a:p>
          <a:p>
            <a:pPr>
              <a:lnSpc>
                <a:spcPct val="40000"/>
              </a:lnSpc>
            </a:pPr>
            <a:endParaRPr lang="ru-RU" sz="800" i="1" dirty="0">
              <a:latin typeface="Times New Roman" pitchFamily="18" charset="0"/>
            </a:endParaRPr>
          </a:p>
          <a:p>
            <a:pPr algn="just"/>
            <a:r>
              <a:rPr lang="ru-RU" sz="1700" dirty="0"/>
              <a:t>     </a:t>
            </a:r>
            <a:r>
              <a:rPr lang="ru-RU" sz="1700" i="1" dirty="0">
                <a:latin typeface="Times New Roman" pitchFamily="18" charset="0"/>
              </a:rPr>
              <a:t>В области насчитывается 267 муниципальных образований: 3 городских округа областного подчинения        (Орел,       Ливны,      Мценск),      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215901" y="4996957"/>
            <a:ext cx="8820150" cy="17450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pPr algn="just"/>
            <a:r>
              <a:rPr lang="ru-RU" sz="1700" i="1" dirty="0">
                <a:latin typeface="Times New Roman" pitchFamily="18" charset="0"/>
              </a:rPr>
              <a:t>24 муниципальных района, 17 городских поселений, 223 сельских поселения.</a:t>
            </a:r>
          </a:p>
          <a:p>
            <a:pPr>
              <a:lnSpc>
                <a:spcPct val="20000"/>
              </a:lnSpc>
            </a:pPr>
            <a:endParaRPr lang="ru-RU" sz="1700" i="1" dirty="0">
              <a:latin typeface="Times New Roman" pitchFamily="18" charset="0"/>
            </a:endParaRPr>
          </a:p>
          <a:p>
            <a:pPr algn="just"/>
            <a:r>
              <a:rPr lang="ru-RU" sz="1700" dirty="0"/>
              <a:t>   </a:t>
            </a:r>
            <a:r>
              <a:rPr lang="ru-RU" sz="1700" i="1" dirty="0">
                <a:latin typeface="Times New Roman" pitchFamily="18" charset="0"/>
              </a:rPr>
              <a:t>Экономика области имеет ярко выраженный индустриально - аграрный характер. На территории Орловской области реализуются инвестиционные проекты по созданию и развитию крупных сельскохозяйственных холдингов, модернизации перерабатывающих предприятий, строительству птицеводческих и животноводческих комплексов, новых объектов </a:t>
            </a:r>
            <a:r>
              <a:rPr lang="ru-RU" sz="1700" i="1" dirty="0" smtClean="0">
                <a:latin typeface="Times New Roman" pitchFamily="18" charset="0"/>
              </a:rPr>
              <a:t> </a:t>
            </a:r>
            <a:r>
              <a:rPr lang="ru-RU" sz="1700" i="1" dirty="0" err="1" smtClean="0">
                <a:latin typeface="Times New Roman" pitchFamily="18" charset="0"/>
              </a:rPr>
              <a:t>торгово</a:t>
            </a:r>
            <a:r>
              <a:rPr lang="ru-RU" sz="1700" i="1" dirty="0" smtClean="0">
                <a:latin typeface="Times New Roman" pitchFamily="18" charset="0"/>
              </a:rPr>
              <a:t> </a:t>
            </a:r>
            <a:r>
              <a:rPr lang="ru-RU" sz="1700" i="1" dirty="0">
                <a:latin typeface="Times New Roman" pitchFamily="18" charset="0"/>
              </a:rPr>
              <a:t>- развлекательной отрасли.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677836" cy="93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42852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Исполнение межведомственной инвестиционной программы в 2016 году</a:t>
            </a:r>
            <a:endParaRPr lang="ru-RU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844" y="1571612"/>
            <a:ext cx="885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  В 2016 году финансирование капитального строительства </a:t>
            </a:r>
            <a:br>
              <a:rPr lang="ru-RU" dirty="0" smtClean="0"/>
            </a:br>
            <a:r>
              <a:rPr lang="ru-RU" dirty="0" smtClean="0"/>
              <a:t>и капитального ремонта в рамках межведомственной инвестиционной программы составило 1 423,3 </a:t>
            </a:r>
            <a:r>
              <a:rPr lang="ru-RU" dirty="0" err="1" smtClean="0"/>
              <a:t>млн</a:t>
            </a:r>
            <a:r>
              <a:rPr lang="ru-RU" dirty="0" smtClean="0"/>
              <a:t> рублей, в том числе за счет средств федерального бюджета – 701,3 </a:t>
            </a:r>
            <a:r>
              <a:rPr lang="ru-RU" dirty="0" err="1" smtClean="0"/>
              <a:t>млн</a:t>
            </a:r>
            <a:r>
              <a:rPr lang="ru-RU" dirty="0" smtClean="0"/>
              <a:t> рублей, за счет средств областного бюджета – 722,0 </a:t>
            </a:r>
            <a:r>
              <a:rPr lang="ru-RU" dirty="0" err="1" smtClean="0"/>
              <a:t>млн</a:t>
            </a:r>
            <a:r>
              <a:rPr lang="ru-RU" dirty="0" smtClean="0"/>
              <a:t> рублей.</a:t>
            </a:r>
          </a:p>
          <a:p>
            <a:pPr algn="just"/>
            <a:r>
              <a:rPr lang="ru-RU" dirty="0" smtClean="0"/>
              <a:t>         </a:t>
            </a:r>
            <a:r>
              <a:rPr lang="ru-RU" u="sng" dirty="0" smtClean="0"/>
              <a:t>По итогам реализации программы за 2016 год введены в эксплуатацию:</a:t>
            </a:r>
          </a:p>
          <a:p>
            <a:pPr>
              <a:buFontTx/>
              <a:buChar char="-"/>
            </a:pPr>
            <a:r>
              <a:rPr lang="ru-RU" dirty="0" smtClean="0"/>
              <a:t> </a:t>
            </a:r>
            <a:r>
              <a:rPr lang="ru-RU" dirty="0" err="1" smtClean="0"/>
              <a:t>Параклинический</a:t>
            </a:r>
            <a:r>
              <a:rPr lang="ru-RU" dirty="0" smtClean="0"/>
              <a:t> корпус с консультативной поликлиникой детской областной клинической больницы, финансирование в 2016 г. – 10,0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  <a:p>
            <a:pPr algn="just">
              <a:buFontTx/>
              <a:buChar char="-"/>
            </a:pPr>
            <a:r>
              <a:rPr lang="ru-RU" dirty="0" smtClean="0"/>
              <a:t> Школа в микрорайоне «Ботаника» г. Орел на 550 мест, финансирование в </a:t>
            </a:r>
            <a:br>
              <a:rPr lang="ru-RU" dirty="0" smtClean="0"/>
            </a:br>
            <a:r>
              <a:rPr lang="ru-RU" dirty="0" smtClean="0"/>
              <a:t>2016 г. – 197,2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259819" y="4454624"/>
            <a:ext cx="2740941" cy="219275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lc="http://schemas.openxmlformats.org/drawingml/2006/lockedCanvas" xmlns:a14="http://schemas.microsoft.com/office/drawing/2010/main" xmlns:dgm="http://schemas.openxmlformats.org/drawingml/2006/diagram" xmlns="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16"/>
          <p:cNvGrpSpPr/>
          <p:nvPr/>
        </p:nvGrpSpPr>
        <p:grpSpPr>
          <a:xfrm>
            <a:off x="3714744" y="6215082"/>
            <a:ext cx="1832785" cy="576606"/>
            <a:chOff x="529985" y="1876823"/>
            <a:chExt cx="1832785" cy="576606"/>
          </a:xfrm>
        </p:grpSpPr>
        <p:sp>
          <p:nvSpPr>
            <p:cNvPr id="23" name="Прямоугольная выноска 22"/>
            <p:cNvSpPr/>
            <p:nvPr/>
          </p:nvSpPr>
          <p:spPr>
            <a:xfrm>
              <a:off x="529985" y="1876823"/>
              <a:ext cx="1832785" cy="576606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ая выноска 5"/>
            <p:cNvSpPr/>
            <p:nvPr/>
          </p:nvSpPr>
          <p:spPr>
            <a:xfrm>
              <a:off x="529985" y="1876823"/>
              <a:ext cx="1832785" cy="576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latin typeface="Calibri" pitchFamily="34" charset="0"/>
                  <a:cs typeface="Calibri" pitchFamily="34" charset="0"/>
                </a:rPr>
                <a:t>Общеобразовательные школы</a:t>
              </a:r>
              <a:endParaRPr lang="ru-RU" sz="13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9" name="Объект 1"/>
          <p:cNvPicPr>
            <a:picLocks noChangeArrowheads="1"/>
          </p:cNvPicPr>
          <p:nvPr/>
        </p:nvPicPr>
        <p:blipFill>
          <a:blip r:embed="rId5"/>
          <a:srcRect l="66483" b="50409"/>
          <a:stretch>
            <a:fillRect/>
          </a:stretch>
        </p:blipFill>
        <p:spPr bwMode="auto">
          <a:xfrm>
            <a:off x="30161" y="4429132"/>
            <a:ext cx="2898765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Объект 1"/>
          <p:cNvPicPr>
            <a:picLocks noChangeArrowheads="1"/>
          </p:cNvPicPr>
          <p:nvPr/>
        </p:nvPicPr>
        <p:blipFill>
          <a:blip r:embed="rId6"/>
          <a:srcRect t="53499" r="68681" b="1919"/>
          <a:stretch>
            <a:fillRect/>
          </a:stretch>
        </p:blipFill>
        <p:spPr bwMode="auto">
          <a:xfrm>
            <a:off x="6215074" y="4429132"/>
            <a:ext cx="27860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555i.jpg"/>
          <p:cNvPicPr>
            <a:picLocks noChangeAspect="1"/>
          </p:cNvPicPr>
          <p:nvPr/>
        </p:nvPicPr>
        <p:blipFill>
          <a:blip r:embed="rId2"/>
          <a:srcRect r="8696"/>
          <a:stretch>
            <a:fillRect/>
          </a:stretch>
        </p:blipFill>
        <p:spPr>
          <a:xfrm>
            <a:off x="2928926" y="4143380"/>
            <a:ext cx="3000396" cy="2071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142852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Исполнение межведомственной инвестиционной программы в 2016 году</a:t>
            </a:r>
            <a:endParaRPr lang="ru-RU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844" y="1571612"/>
            <a:ext cx="885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 Центральный стадион им. В. И. Ленина, финансирование в 2016 г. –               0,1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  <a:p>
            <a:pPr algn="just">
              <a:buFontTx/>
              <a:buChar char="-"/>
            </a:pPr>
            <a:r>
              <a:rPr lang="ru-RU" dirty="0" smtClean="0"/>
              <a:t> Орловский государственный театр для детей и молодежи «Свободное пространство», финансирование в 2016 г. – 18,6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  <a:p>
            <a:pPr algn="just">
              <a:buFontTx/>
              <a:buChar char="-"/>
            </a:pPr>
            <a:r>
              <a:rPr lang="ru-RU" dirty="0" smtClean="0"/>
              <a:t> Автомобильная дорога на ул. Раздольная, реконструкция улиц и проездов в Советском районе г. Орла, финансирование в 2016 г. – 181,6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  <a:p>
            <a:pPr algn="just">
              <a:buFontTx/>
              <a:buChar char="-"/>
            </a:pPr>
            <a:r>
              <a:rPr lang="ru-RU" dirty="0" smtClean="0"/>
              <a:t> Набережные р. Оки и р. Орлик, финансирование в 2016 г. – 39,2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  <a:p>
            <a:pPr lvl="0" algn="just">
              <a:buFontTx/>
              <a:buChar char="-"/>
            </a:pPr>
            <a:r>
              <a:rPr lang="ru-RU" dirty="0" smtClean="0"/>
              <a:t> Поликлинический корпус Орловского перинатального центра (Центр планирования семьи), финансирование в 2016 г. – 3,8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6"/>
          <p:cNvGrpSpPr/>
          <p:nvPr/>
        </p:nvGrpSpPr>
        <p:grpSpPr>
          <a:xfrm>
            <a:off x="3143240" y="6143644"/>
            <a:ext cx="2643206" cy="576606"/>
            <a:chOff x="529985" y="1876823"/>
            <a:chExt cx="1832785" cy="576606"/>
          </a:xfrm>
        </p:grpSpPr>
        <p:sp>
          <p:nvSpPr>
            <p:cNvPr id="23" name="Прямоугольная выноска 22"/>
            <p:cNvSpPr/>
            <p:nvPr/>
          </p:nvSpPr>
          <p:spPr>
            <a:xfrm>
              <a:off x="529985" y="1876823"/>
              <a:ext cx="1832785" cy="576606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ая выноска 5"/>
            <p:cNvSpPr/>
            <p:nvPr/>
          </p:nvSpPr>
          <p:spPr>
            <a:xfrm>
              <a:off x="529985" y="1876823"/>
              <a:ext cx="1832785" cy="576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atin typeface="Calibri" pitchFamily="34" charset="0"/>
                  <a:cs typeface="Calibri" pitchFamily="34" charset="0"/>
                </a:rPr>
                <a:t>Строительство автомобильных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atin typeface="Calibri" pitchFamily="34" charset="0"/>
                  <a:cs typeface="Calibri" pitchFamily="34" charset="0"/>
                </a:rPr>
                <a:t>дорог</a:t>
              </a:r>
              <a:endParaRPr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3" name="Рисунок 12" descr="1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4143378"/>
            <a:ext cx="2643206" cy="2071703"/>
          </a:xfrm>
          <a:prstGeom prst="rect">
            <a:avLst/>
          </a:prstGeom>
        </p:spPr>
      </p:pic>
      <p:pic>
        <p:nvPicPr>
          <p:cNvPr id="14" name="Picture 3" descr="C:\Users\РЕТ\Pictures\Мои рисунки\для прогноза_фон\naberezhnay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22" t="4113"/>
          <a:stretch>
            <a:fillRect/>
          </a:stretch>
        </p:blipFill>
        <p:spPr bwMode="auto">
          <a:xfrm>
            <a:off x="6072198" y="4143380"/>
            <a:ext cx="2857488" cy="20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215074" y="6143644"/>
            <a:ext cx="2571768" cy="500066"/>
            <a:chOff x="6401342" y="1300213"/>
            <a:chExt cx="1855174" cy="576605"/>
          </a:xfrm>
        </p:grpSpPr>
        <p:sp>
          <p:nvSpPr>
            <p:cNvPr id="16" name="Прямоугольная выноска 15"/>
            <p:cNvSpPr/>
            <p:nvPr/>
          </p:nvSpPr>
          <p:spPr>
            <a:xfrm>
              <a:off x="6423730" y="1300213"/>
              <a:ext cx="1832785" cy="576605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ая выноска 4"/>
            <p:cNvSpPr/>
            <p:nvPr/>
          </p:nvSpPr>
          <p:spPr>
            <a:xfrm>
              <a:off x="6401342" y="1300213"/>
              <a:ext cx="1855174" cy="57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Реконструкция набережных</a:t>
              </a:r>
              <a:endPara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42844" y="6143644"/>
            <a:ext cx="2643206" cy="642918"/>
            <a:chOff x="6401342" y="1300213"/>
            <a:chExt cx="1855174" cy="576605"/>
          </a:xfrm>
        </p:grpSpPr>
        <p:sp>
          <p:nvSpPr>
            <p:cNvPr id="32" name="Прямоугольная выноска 31"/>
            <p:cNvSpPr/>
            <p:nvPr/>
          </p:nvSpPr>
          <p:spPr>
            <a:xfrm>
              <a:off x="6423730" y="1300213"/>
              <a:ext cx="1832785" cy="576605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Прямоугольная выноска 4"/>
            <p:cNvSpPr/>
            <p:nvPr/>
          </p:nvSpPr>
          <p:spPr>
            <a:xfrm>
              <a:off x="6401342" y="1300213"/>
              <a:ext cx="1855174" cy="57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Орловский государственный театр для детей и молодежи «Свободное </a:t>
              </a:r>
              <a:r>
                <a:rPr lang="ru-RU" sz="13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пристранство</a:t>
              </a:r>
              <a:r>
                <a:rPr lang="ru-RU" sz="13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»</a:t>
              </a:r>
              <a:endParaRPr lang="ru-RU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b3JlbC1yZWdpb24ucnUvZmlsZXMvdXBsb2FkLzIwNjYxLmpwZz9fX2lkPTcxOTk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4143380"/>
            <a:ext cx="2900012" cy="2143140"/>
          </a:xfrm>
          <a:prstGeom prst="rect">
            <a:avLst/>
          </a:prstGeom>
        </p:spPr>
      </p:pic>
      <p:pic>
        <p:nvPicPr>
          <p:cNvPr id="26" name="Рисунок 25" descr="049c8a29f328e654ef4f7834a9c9c9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4143381"/>
            <a:ext cx="2809868" cy="2214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142852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Исполнение межведомственной инвестиционной программы в 2016 году</a:t>
            </a:r>
            <a:endParaRPr lang="ru-RU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844" y="1571612"/>
            <a:ext cx="885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 Реконструкция объекта «Спортивный комплекс (учебно-спортивный центр)» </a:t>
            </a:r>
            <a:br>
              <a:rPr lang="ru-RU" dirty="0" smtClean="0"/>
            </a:br>
            <a:r>
              <a:rPr lang="ru-RU" dirty="0" smtClean="0"/>
              <a:t>г. Орел, финансирование в 2016 г. – 121,0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  <a:p>
            <a:pPr algn="just">
              <a:buFontTx/>
              <a:buChar char="-"/>
            </a:pPr>
            <a:r>
              <a:rPr lang="ru-RU" dirty="0" smtClean="0"/>
              <a:t> Строительство Детских садов в г. Орле, </a:t>
            </a:r>
            <a:r>
              <a:rPr lang="ru-RU" dirty="0" err="1" smtClean="0"/>
              <a:t>Хотынецком</a:t>
            </a:r>
            <a:r>
              <a:rPr lang="ru-RU" dirty="0" smtClean="0"/>
              <a:t> и </a:t>
            </a:r>
            <a:r>
              <a:rPr lang="ru-RU" dirty="0" err="1" smtClean="0"/>
              <a:t>Краснозоренском</a:t>
            </a:r>
            <a:r>
              <a:rPr lang="ru-RU" dirty="0" smtClean="0"/>
              <a:t> районе, финансирование в 2016 г. – 72,3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  <a:p>
            <a:pPr algn="just">
              <a:buFontTx/>
              <a:buChar char="-"/>
            </a:pPr>
            <a:r>
              <a:rPr lang="ru-RU" dirty="0" smtClean="0"/>
              <a:t> Физкультурно-оздоровительные комплексы в муниципальных районах – </a:t>
            </a:r>
            <a:br>
              <a:rPr lang="ru-RU" dirty="0" smtClean="0"/>
            </a:br>
            <a:r>
              <a:rPr lang="ru-RU" dirty="0" smtClean="0"/>
              <a:t>14,9 </a:t>
            </a:r>
            <a:r>
              <a:rPr lang="ru-RU" dirty="0" err="1" smtClean="0"/>
              <a:t>млн</a:t>
            </a:r>
            <a:r>
              <a:rPr lang="ru-RU" dirty="0" smtClean="0"/>
              <a:t> рублей;</a:t>
            </a:r>
          </a:p>
          <a:p>
            <a:pPr algn="just">
              <a:buFontTx/>
              <a:buChar char="-"/>
            </a:pPr>
            <a:r>
              <a:rPr lang="ru-RU" dirty="0" smtClean="0"/>
              <a:t> Реконструкция здания БОУ ОО ДОД «СДЮСШОР № 3» г. Орла, финансирование в 2016 г. – 16,5 </a:t>
            </a:r>
            <a:r>
              <a:rPr lang="ru-RU" dirty="0" err="1" smtClean="0"/>
              <a:t>млн</a:t>
            </a:r>
            <a:r>
              <a:rPr lang="ru-RU" dirty="0" smtClean="0"/>
              <a:t> рублей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14"/>
          <p:cNvGrpSpPr/>
          <p:nvPr/>
        </p:nvGrpSpPr>
        <p:grpSpPr>
          <a:xfrm>
            <a:off x="6215074" y="6215082"/>
            <a:ext cx="2571768" cy="500066"/>
            <a:chOff x="6401342" y="1300213"/>
            <a:chExt cx="1855174" cy="576605"/>
          </a:xfrm>
        </p:grpSpPr>
        <p:sp>
          <p:nvSpPr>
            <p:cNvPr id="16" name="Прямоугольная выноска 15"/>
            <p:cNvSpPr/>
            <p:nvPr/>
          </p:nvSpPr>
          <p:spPr>
            <a:xfrm>
              <a:off x="6423730" y="1300213"/>
              <a:ext cx="1832785" cy="576605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ая выноска 4"/>
            <p:cNvSpPr/>
            <p:nvPr/>
          </p:nvSpPr>
          <p:spPr>
            <a:xfrm>
              <a:off x="6401342" y="1300213"/>
              <a:ext cx="1855174" cy="57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Физкультурно-оздоровительные комплексы</a:t>
              </a:r>
              <a:endPara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Группа 30"/>
          <p:cNvGrpSpPr/>
          <p:nvPr/>
        </p:nvGrpSpPr>
        <p:grpSpPr>
          <a:xfrm>
            <a:off x="142844" y="6143644"/>
            <a:ext cx="2643206" cy="642918"/>
            <a:chOff x="6401342" y="1300213"/>
            <a:chExt cx="1855174" cy="576605"/>
          </a:xfrm>
        </p:grpSpPr>
        <p:sp>
          <p:nvSpPr>
            <p:cNvPr id="32" name="Прямоугольная выноска 31"/>
            <p:cNvSpPr/>
            <p:nvPr/>
          </p:nvSpPr>
          <p:spPr>
            <a:xfrm>
              <a:off x="6423730" y="1300213"/>
              <a:ext cx="1832785" cy="576605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Прямоугольная выноска 4"/>
            <p:cNvSpPr/>
            <p:nvPr/>
          </p:nvSpPr>
          <p:spPr>
            <a:xfrm>
              <a:off x="6401342" y="1300213"/>
              <a:ext cx="1855174" cy="57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Реконструкция объекта «Спортивный комплекс (учебно-спортивный центр)»</a:t>
              </a:r>
              <a:endParaRPr lang="ru-RU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9" name="Picture 2" descr="C:\Users\РЕТ\Pictures\Мои рисунки\для прогноза_фон\детский сад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7" b="7402"/>
          <a:stretch>
            <a:fillRect/>
          </a:stretch>
        </p:blipFill>
        <p:spPr bwMode="auto">
          <a:xfrm>
            <a:off x="3000364" y="4125710"/>
            <a:ext cx="294957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3571868" y="6211662"/>
            <a:ext cx="1689815" cy="503486"/>
            <a:chOff x="216722" y="1944216"/>
            <a:chExt cx="2423027" cy="561286"/>
          </a:xfrm>
        </p:grpSpPr>
        <p:sp>
          <p:nvSpPr>
            <p:cNvPr id="21" name="Прямоугольная выноска 20"/>
            <p:cNvSpPr/>
            <p:nvPr/>
          </p:nvSpPr>
          <p:spPr>
            <a:xfrm>
              <a:off x="216722" y="1944216"/>
              <a:ext cx="2423027" cy="561286"/>
            </a:xfrm>
            <a:prstGeom prst="wedgeRectCallout">
              <a:avLst>
                <a:gd name="adj1" fmla="val 20250"/>
                <a:gd name="adj2" fmla="val -607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рямоугольная выноска 4"/>
            <p:cNvSpPr/>
            <p:nvPr/>
          </p:nvSpPr>
          <p:spPr>
            <a:xfrm>
              <a:off x="216722" y="1944216"/>
              <a:ext cx="2423027" cy="561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Д</a:t>
              </a:r>
              <a:r>
                <a:rPr lang="ru-RU" sz="15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етские сады</a:t>
              </a:r>
              <a:endParaRPr lang="ru-RU" sz="1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zemlyanye_raboty_9.jpg"/>
          <p:cNvPicPr>
            <a:picLocks noChangeAspect="1"/>
          </p:cNvPicPr>
          <p:nvPr/>
        </p:nvPicPr>
        <p:blipFill>
          <a:blip r:embed="rId2">
            <a:lum bright="61000" contrast="-74000"/>
          </a:blip>
          <a:srcRect t="10469" r="12021" b="2888"/>
          <a:stretch>
            <a:fillRect/>
          </a:stretch>
        </p:blipFill>
        <p:spPr>
          <a:xfrm>
            <a:off x="3393273" y="3292618"/>
            <a:ext cx="5750759" cy="356540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90" y="2000240"/>
          <a:ext cx="8572528" cy="4551755"/>
        </p:xfrm>
        <a:graphic>
          <a:graphicData uri="http://schemas.openxmlformats.org/drawingml/2006/table">
            <a:tbl>
              <a:tblPr/>
              <a:tblGrid>
                <a:gridCol w="4802896"/>
                <a:gridCol w="1483616"/>
                <a:gridCol w="1428760"/>
                <a:gridCol w="857256"/>
              </a:tblGrid>
              <a:tr h="7143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показателей</a:t>
                      </a:r>
                    </a:p>
                  </a:txBody>
                  <a:tcPr marL="4903" marR="4903" marT="4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</a:t>
                      </a: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2015 год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03" marR="4903" marT="4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2016 год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03" marR="4903" marT="4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Откло-нение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03" marR="4903" marT="49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2482"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</a:t>
                      </a:r>
                    </a:p>
                  </a:txBody>
                  <a:tcPr marL="4903" marR="4903" marT="49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3 658,5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4 985,7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</a:tr>
              <a:tr h="508686">
                <a:tc>
                  <a:txBody>
                    <a:bodyPr/>
                    <a:lstStyle/>
                    <a:p>
                      <a:pPr algn="l" fontAlgn="t">
                        <a:lnSpc>
                          <a:spcPts val="168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доходы Дорожного фонда Орловской области</a:t>
                      </a:r>
                    </a:p>
                  </a:txBody>
                  <a:tcPr marL="4903" marR="4903" marT="4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2 597,9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3 710,4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047">
                <a:tc>
                  <a:txBody>
                    <a:bodyPr/>
                    <a:lstStyle/>
                    <a:p>
                      <a:pPr algn="l" fontAlgn="t">
                        <a:lnSpc>
                          <a:spcPts val="17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из федерального бюджета</a:t>
                      </a:r>
                    </a:p>
                  </a:txBody>
                  <a:tcPr marL="4903" marR="4903" marT="4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-118,4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4064">
                <a:tc>
                  <a:txBody>
                    <a:bodyPr/>
                    <a:lstStyle/>
                    <a:p>
                      <a:pPr algn="l" fontAlgn="b">
                        <a:lnSpc>
                          <a:spcPts val="1700"/>
                        </a:lnSpc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Остатки средств Дорожного фонда на 01.01.2016 г.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03" marR="4903" marT="4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482"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</a:t>
                      </a:r>
                    </a:p>
                  </a:txBody>
                  <a:tcPr marL="4903" marR="4903" marT="49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3 832,7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</a:tr>
              <a:tr h="762684">
                <a:tc>
                  <a:txBody>
                    <a:bodyPr/>
                    <a:lstStyle/>
                    <a:p>
                      <a:pPr algn="l" fontAlgn="t">
                        <a:lnSpc>
                          <a:spcPts val="17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Строительство, реконструкция, капитальный ремонт, ремонт и содержание автомобильных дорог общего пользования регионального значения</a:t>
                      </a:r>
                    </a:p>
                  </a:txBody>
                  <a:tcPr marL="4903" marR="4903" marT="4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2 107,3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2654">
                <a:tc>
                  <a:txBody>
                    <a:bodyPr/>
                    <a:lstStyle/>
                    <a:p>
                      <a:pPr algn="l" fontAlgn="t">
                        <a:lnSpc>
                          <a:spcPts val="17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Предоставление субсидий местным бюджетам на строительство, реконструкцию, капитальный ремонт, ремонт и содержание автомобильных дорог общего пользования</a:t>
                      </a:r>
                    </a:p>
                  </a:txBody>
                  <a:tcPr marL="4903" marR="4903" marT="4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1 604,5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2510">
                <a:tc>
                  <a:txBody>
                    <a:bodyPr/>
                    <a:lstStyle/>
                    <a:p>
                      <a:pPr algn="l" fontAlgn="t">
                        <a:lnSpc>
                          <a:spcPts val="17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на обслуживание государственного долга по бюджетным кредитам на ремонт автомобильных дорог</a:t>
                      </a:r>
                    </a:p>
                  </a:txBody>
                  <a:tcPr marL="4903" marR="4903" marT="4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32" y="214290"/>
            <a:ext cx="9144064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исполнения Дорожного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фонда Орловской области за 2015-2016 годы</a:t>
            </a:r>
            <a:endParaRPr lang="ru-RU" sz="3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786710" y="1549587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5"/>
          <p:cNvSpPr txBox="1">
            <a:spLocks/>
          </p:cNvSpPr>
          <p:nvPr/>
        </p:nvSpPr>
        <p:spPr bwMode="auto">
          <a:xfrm>
            <a:off x="71438" y="-30163"/>
            <a:ext cx="8429625" cy="81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sz="1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4" name="Заголовок 5"/>
          <p:cNvSpPr txBox="1">
            <a:spLocks/>
          </p:cNvSpPr>
          <p:nvPr/>
        </p:nvSpPr>
        <p:spPr>
          <a:xfrm>
            <a:off x="2" y="0"/>
            <a:ext cx="8429625" cy="785813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defRPr/>
            </a:pPr>
            <a:endParaRPr lang="ru-RU" b="1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white">
          <a:xfrm>
            <a:off x="214284" y="1"/>
            <a:ext cx="842968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7200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900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28584"/>
          <a:ext cx="8786874" cy="914400"/>
        </p:xfrm>
        <a:graphic>
          <a:graphicData uri="http://schemas.openxmlformats.org/drawingml/2006/table">
            <a:tbl>
              <a:tblPr/>
              <a:tblGrid>
                <a:gridCol w="8786874"/>
              </a:tblGrid>
              <a:tr h="365760">
                <a:tc>
                  <a:txBody>
                    <a:bodyPr/>
                    <a:lstStyle/>
                    <a:p>
                      <a:pPr algn="ctr" rtl="0" eaLnBrk="1" fontAlgn="b" latinLnBrk="0" hangingPunct="1">
                        <a:spcBef>
                          <a:spcPct val="0"/>
                        </a:spcBef>
                        <a:buNone/>
                      </a:pPr>
                      <a:r>
                        <a:rPr kumimoji="0" lang="ru-RU" sz="3000" b="1" kern="120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Структура финансовой помощи </a:t>
                      </a:r>
                    </a:p>
                    <a:p>
                      <a:pPr algn="ctr" rtl="0" eaLnBrk="1" fontAlgn="b" latinLnBrk="0" hangingPunct="1">
                        <a:spcBef>
                          <a:spcPct val="0"/>
                        </a:spcBef>
                        <a:buNone/>
                      </a:pPr>
                      <a:r>
                        <a:rPr kumimoji="0" lang="ru-RU" sz="3000" b="1" kern="120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местным</a:t>
                      </a:r>
                      <a:r>
                        <a:rPr kumimoji="0" lang="ru-RU" sz="3000" b="1" kern="120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3000" b="1" kern="120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бюджетам за 2016 год</a:t>
                      </a:r>
                      <a:endParaRPr kumimoji="0" lang="ru-RU" sz="3000" b="1" kern="120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29618" y="1478149"/>
            <a:ext cx="12144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/>
              </a:rPr>
              <a:t>млн</a:t>
            </a:r>
            <a:r>
              <a:rPr lang="ru-RU" sz="1500" dirty="0" smtClean="0">
                <a:latin typeface="Times New Roman"/>
              </a:rPr>
              <a:t> рублей</a:t>
            </a:r>
          </a:p>
        </p:txBody>
      </p:sp>
      <p:pic>
        <p:nvPicPr>
          <p:cNvPr id="8" name="Рисунок 7" descr="g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28" y="0"/>
            <a:ext cx="571472" cy="775724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/>
        </p:nvGraphicFramePr>
        <p:xfrm>
          <a:off x="0" y="1714488"/>
          <a:ext cx="671515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429125" y="2071678"/>
          <a:ext cx="4572031" cy="2895600"/>
        </p:xfrm>
        <a:graphic>
          <a:graphicData uri="http://schemas.openxmlformats.org/drawingml/2006/table">
            <a:tbl>
              <a:tblPr/>
              <a:tblGrid>
                <a:gridCol w="1504115"/>
                <a:gridCol w="1253618"/>
                <a:gridCol w="1088579"/>
                <a:gridCol w="725719"/>
              </a:tblGrid>
              <a:tr h="7143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Times New Roman"/>
                        </a:rPr>
                        <a:t>Наименование </a:t>
                      </a:r>
                      <a:r>
                        <a:rPr lang="ru-RU" sz="1600" b="0" i="0" u="none" strike="noStrike" dirty="0" smtClean="0">
                          <a:latin typeface="Times New Roman"/>
                        </a:rPr>
                        <a:t/>
                      </a:r>
                      <a:br>
                        <a:rPr lang="ru-RU" sz="1600" b="0" i="0" u="none" strike="noStrike" dirty="0" smtClean="0">
                          <a:latin typeface="Times New Roman"/>
                        </a:rPr>
                      </a:br>
                      <a:r>
                        <a:rPr lang="ru-RU" sz="1600" b="0" i="0" u="none" strike="noStrike" dirty="0" smtClean="0">
                          <a:latin typeface="Times New Roman"/>
                        </a:rPr>
                        <a:t>показателей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latin typeface="Times New Roman"/>
                        </a:rPr>
                        <a:t>Уточненный годовой 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Times New Roman"/>
                        </a:rPr>
                        <a:t>Исполнение </a:t>
                      </a:r>
                      <a:r>
                        <a:rPr lang="ru-RU" sz="1600" b="0" i="0" u="none" strike="noStrike" dirty="0" smtClean="0">
                          <a:latin typeface="Times New Roman"/>
                        </a:rPr>
                        <a:t/>
                      </a:r>
                      <a:br>
                        <a:rPr lang="ru-RU" sz="1600" b="0" i="0" u="none" strike="noStrike" dirty="0" smtClean="0">
                          <a:latin typeface="Times New Roman"/>
                        </a:rPr>
                      </a:br>
                      <a:r>
                        <a:rPr lang="ru-RU" sz="1600" b="0" i="0" u="none" strike="noStrike" dirty="0" smtClean="0">
                          <a:latin typeface="Times New Roman"/>
                        </a:rPr>
                        <a:t>за</a:t>
                      </a:r>
                      <a:r>
                        <a:rPr lang="ru-RU" sz="1600" b="0" i="0" u="none" strike="noStrike" baseline="0" dirty="0" smtClean="0">
                          <a:latin typeface="Times New Roman"/>
                        </a:rPr>
                        <a:t> 2016 год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Times New Roman"/>
                        </a:rPr>
                        <a:t>% </a:t>
                      </a:r>
                      <a:endParaRPr lang="ru-RU" sz="1600" b="0" i="0" u="none" strike="noStrike" dirty="0" smtClean="0"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600" b="0" i="0" u="none" strike="noStrike" dirty="0" err="1" smtClean="0">
                          <a:latin typeface="Times New Roman"/>
                        </a:rPr>
                        <a:t>исполне-ния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  Дотации</a:t>
                      </a:r>
                      <a:r>
                        <a:rPr kumimoji="0"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  </a:t>
                      </a:r>
                      <a:endParaRPr kumimoji="0" lang="ru-RU" sz="800" b="0" i="0" u="none" strike="noStrike" kern="1200" baseline="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l" rtl="0" eaLnBrk="1" fontAlgn="b" latinLnBrk="0" hangingPunct="1"/>
                      <a:endParaRPr kumimoji="0" lang="ru-RU" sz="1000" b="0" i="0" u="none" strike="noStrike" kern="1200" baseline="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933,7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933,7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  Субсидии </a:t>
                      </a:r>
                    </a:p>
                    <a:p>
                      <a:pPr marL="0" algn="l" rtl="0" eaLnBrk="1" fontAlgn="b" latinLnBrk="0" hangingPunct="1"/>
                      <a:endParaRPr kumimoji="0" lang="ru-RU" sz="1000" b="0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2 767,2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2 442,3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  Субвенции</a:t>
                      </a:r>
                    </a:p>
                    <a:p>
                      <a:pPr marL="0" algn="l" rtl="0" eaLnBrk="1" fontAlgn="b" latinLnBrk="0" hangingPunct="1"/>
                      <a:endParaRPr kumimoji="0" lang="ru-RU" sz="1000" b="0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5 210,9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5 131,4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600" b="0" i="0" u="none" strike="noStrike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+mn-cs"/>
                        </a:rPr>
                        <a:t>   Иные      межбюджетные трансферты</a:t>
                      </a:r>
                      <a:endParaRPr kumimoji="0" lang="ru-RU" sz="1600" b="0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247,9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245,0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atin typeface="Times New Roman"/>
                        </a:rPr>
                        <a:t>Всего: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9 159,7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8 752,4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quarter" idx="1"/>
          </p:nvPr>
        </p:nvSpPr>
        <p:spPr>
          <a:xfrm>
            <a:off x="500034" y="5815042"/>
            <a:ext cx="8153400" cy="828668"/>
          </a:xfrm>
        </p:spPr>
        <p:txBody>
          <a:bodyPr>
            <a:normAutofit/>
          </a:bodyPr>
          <a:lstStyle/>
          <a:p>
            <a:pPr algn="just"/>
            <a:r>
              <a:rPr lang="ru-RU" sz="1500" dirty="0" smtClean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распределении дотации на выравнивание бюджетной обеспеченности муниципальных районов (городских округов) Орловской области в 2016 году устранено неравенство </a:t>
            </a:r>
            <a:r>
              <a:rPr lang="ru-RU" sz="1500" dirty="0" err="1" smtClean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подушевой</a:t>
            </a:r>
            <a:r>
              <a:rPr lang="ru-RU" sz="1500" dirty="0" smtClean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бюджетной обеспеченности, которое составляло 5,1 </a:t>
            </a:r>
            <a:r>
              <a:rPr lang="ru-RU" sz="1500" dirty="0" smtClean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раза</a:t>
            </a:r>
            <a:endParaRPr lang="ru-RU" sz="1500" dirty="0">
              <a:solidFill>
                <a:schemeClr val="tx1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674158537"/>
              </p:ext>
            </p:extLst>
          </p:nvPr>
        </p:nvGraphicFramePr>
        <p:xfrm>
          <a:off x="500034" y="1571612"/>
          <a:ext cx="777686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500034" y="142852"/>
            <a:ext cx="8280920" cy="1025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Сокращение неравенства бюджетной обеспеченности при расчете дотации на выравнивание бюджетной обеспеченности муниципальных районов (городских округов) Орловской области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9740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государственного долга </a:t>
            </a:r>
            <a:b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Орловской области</a:t>
            </a:r>
            <a:endParaRPr lang="ru-RU" sz="3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3846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6491" y="0"/>
            <a:ext cx="557509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8148" y="1214422"/>
            <a:ext cx="1357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6" y="1714488"/>
          <a:ext cx="8858308" cy="5011449"/>
        </p:xfrm>
        <a:graphic>
          <a:graphicData uri="http://schemas.openxmlformats.org/drawingml/2006/table">
            <a:tbl>
              <a:tblPr/>
              <a:tblGrid>
                <a:gridCol w="2181191"/>
                <a:gridCol w="1148464"/>
                <a:gridCol w="1148464"/>
                <a:gridCol w="1148464"/>
                <a:gridCol w="1148464"/>
                <a:gridCol w="1148464"/>
                <a:gridCol w="934797"/>
              </a:tblGrid>
              <a:tr h="263614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 состоянию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 состоянию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 состоянию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 состоянию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 состоянию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EB4E3"/>
                    </a:solidFill>
                  </a:tcPr>
                </a:tc>
              </a:tr>
              <a:tr h="527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 1 января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 1 апреля 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1 июля 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 1 октября 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 1 января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2017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вес (%)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Бюджетные кредиты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5 235,0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8 386,4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8 886,4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9 089,5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8 325,5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Коммерческие кредиты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7 582,9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5 107,6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5 607,6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6 104,5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7 470,0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16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 государственный долг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12 817,9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13 494,0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14 494,0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15 194,0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15 795,5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AE5"/>
                    </a:solidFill>
                  </a:tcPr>
                </a:tc>
              </a:tr>
              <a:tr h="527228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налоговых и неналоговых доходов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14 204,8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 факту)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17 300,7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 плану)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17 839,3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 плану)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18 253,9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 плану)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16 689,9</a:t>
                      </a:r>
                      <a:b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 факту)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445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государственного долга в общем объеме налоговых и неналоговых доходов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94,6%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latin typeface="Times New Roman"/>
                        </a:rPr>
                        <a:t>Утвержденный предельный объем государственного долга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latin typeface="Times New Roman"/>
                        </a:rPr>
                        <a:t>16 314,6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latin typeface="Times New Roman"/>
                        </a:rPr>
                        <a:t>17 295,2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latin typeface="Times New Roman"/>
                        </a:rPr>
                        <a:t>17 295,2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latin typeface="Times New Roman"/>
                        </a:rPr>
                        <a:t>17 295,2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latin typeface="Times New Roman"/>
                        </a:rPr>
                        <a:t>18 599,5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b="0" i="0" u="none" strike="noStrike" dirty="0">
                          <a:latin typeface="Times New Roman"/>
                        </a:rPr>
                        <a:t>Соответствие ст. 107 </a:t>
                      </a:r>
                      <a:r>
                        <a:rPr lang="ru-RU" sz="1500" b="0" i="0" u="none" strike="noStrike" dirty="0" smtClean="0">
                          <a:latin typeface="Times New Roman"/>
                        </a:rPr>
                        <a:t/>
                      </a:r>
                      <a:br>
                        <a:rPr lang="ru-RU" sz="1500" b="0" i="0" u="none" strike="noStrike" dirty="0" smtClean="0">
                          <a:latin typeface="Times New Roman"/>
                        </a:rPr>
                      </a:br>
                      <a:r>
                        <a:rPr lang="ru-RU" sz="1500" b="0" i="0" u="none" strike="noStrike" dirty="0" smtClean="0">
                          <a:latin typeface="Times New Roman"/>
                        </a:rPr>
                        <a:t>БК </a:t>
                      </a:r>
                      <a:r>
                        <a:rPr lang="ru-RU" sz="1500" b="0" i="0" u="none" strike="noStrike" dirty="0">
                          <a:latin typeface="Times New Roman"/>
                        </a:rPr>
                        <a:t>РФ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0" i="0" u="none" strike="noStrike" dirty="0">
                          <a:latin typeface="Times New Roman"/>
                        </a:rPr>
                        <a:t>соответствует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0" i="0" u="none" strike="noStrike" dirty="0">
                          <a:latin typeface="Times New Roman"/>
                        </a:rPr>
                        <a:t>соответствует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0" i="0" u="none" strike="noStrike" dirty="0">
                          <a:latin typeface="Times New Roman"/>
                        </a:rPr>
                        <a:t>соответствует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0" i="0" u="none" strike="noStrike" dirty="0">
                          <a:latin typeface="Times New Roman"/>
                        </a:rPr>
                        <a:t>соответствует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0" i="0" u="none" strike="noStrike" dirty="0">
                          <a:latin typeface="Times New Roman"/>
                        </a:rPr>
                        <a:t>соответствует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/>
        </p:nvGraphicFramePr>
        <p:xfrm>
          <a:off x="214282" y="1500174"/>
          <a:ext cx="8643998" cy="4670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85786" y="241156"/>
            <a:ext cx="8534401" cy="758952"/>
          </a:xfrm>
        </p:spPr>
        <p:txBody>
          <a:bodyPr lIns="82936" tIns="41468" rIns="82936" bIns="41468">
            <a:no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государственного долга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Орловской области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15 795,5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pic>
        <p:nvPicPr>
          <p:cNvPr id="4" name="Рисунок 3" descr="g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9653" y="1"/>
            <a:ext cx="714348" cy="969666"/>
          </a:xfrm>
          <a:prstGeom prst="rect">
            <a:avLst/>
          </a:prstGeom>
        </p:spPr>
      </p:pic>
      <p:pic>
        <p:nvPicPr>
          <p:cNvPr id="5" name="Рисунок 4" descr="67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886" y="71414"/>
            <a:ext cx="1547156" cy="1011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569" y="5790523"/>
            <a:ext cx="8748061" cy="853187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    Предельный объем государственного долга на 2016 год составляет 18 599,5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рублей; верхний предел внутреннего государственного долга Орловской области на 1 января 2017 года составляет  18 599,5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6357958"/>
            <a:ext cx="8715436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429025"/>
            <a:ext cx="8858312" cy="57861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А</a:t>
            </a:r>
          </a:p>
          <a:p>
            <a:r>
              <a:rPr lang="ru-RU" sz="1600" b="1" dirty="0" smtClean="0"/>
              <a:t>Администратор доходов бюджета </a:t>
            </a:r>
          </a:p>
          <a:p>
            <a:pPr algn="just"/>
            <a:r>
              <a:rPr lang="ru-RU" sz="1600" dirty="0" smtClean="0"/>
              <a:t>Орган государственной власти (местного самоуправления), орган управления государственным внебюджетным фондом, Центральный банк Российской Федерации, казенное учреждение, осуществляющий(ее): - контроль за правильностью исчисления, - полнотой и своевременностью уплаты, - начисление, - учет, - взыскание, - принятие решений о возврате (зачете) излишне уплаченных (взысканных) платежей, пеней и штрафов по ним, являющихся доходами бюджетов бюджетной системы РФ.</a:t>
            </a:r>
          </a:p>
          <a:p>
            <a:pPr algn="just"/>
            <a:endParaRPr lang="ru-RU" sz="500" dirty="0" smtClean="0"/>
          </a:p>
          <a:p>
            <a:pPr algn="just"/>
            <a:r>
              <a:rPr lang="ru-RU" sz="1600" b="1" dirty="0" smtClean="0"/>
              <a:t>Администратор источников финансирования дефицита бюджета </a:t>
            </a:r>
            <a:r>
              <a:rPr lang="ru-RU" sz="1600" dirty="0" smtClean="0"/>
              <a:t>Орган государственной власти (местного самоуправления), орган управления государственным внебюджетным фондом, иная организация, имеющий(</a:t>
            </a:r>
            <a:r>
              <a:rPr lang="ru-RU" sz="1600" dirty="0" err="1" smtClean="0"/>
              <a:t>ая</a:t>
            </a:r>
            <a:r>
              <a:rPr lang="ru-RU" sz="1600" dirty="0" smtClean="0"/>
              <a:t>) право осуществлять операции с источниками финансирования дефицита бюджета.</a:t>
            </a:r>
          </a:p>
          <a:p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Б </a:t>
            </a:r>
          </a:p>
          <a:p>
            <a:r>
              <a:rPr lang="ru-RU" sz="1600" b="1" dirty="0" smtClean="0"/>
              <a:t>Бюджет </a:t>
            </a:r>
          </a:p>
          <a:p>
            <a:pPr marL="342858" indent="-342858" algn="just">
              <a:buAutoNum type="arabicPeriod"/>
            </a:pPr>
            <a:r>
              <a:rPr lang="ru-RU" sz="1600" dirty="0" smtClean="0"/>
              <a:t>Фонд денежных средств, предназначенный для финансирования функций государства (федеральный и региональный уровень) и местного самоуправления (местный уровень). </a:t>
            </a:r>
          </a:p>
          <a:p>
            <a:pPr marL="342858" indent="-342858" algn="just"/>
            <a:r>
              <a:rPr lang="ru-RU" sz="1600" dirty="0" smtClean="0"/>
              <a:t>2. Представляет собой главный финансовый документ страны (региона, муниципалитета, поселения), утверждаемый органом законодательной власти соответствующего уровня управления.</a:t>
            </a:r>
          </a:p>
          <a:p>
            <a:pPr algn="just"/>
            <a:endParaRPr lang="ru-RU" sz="1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796239"/>
            <a:ext cx="8858312" cy="484747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just"/>
            <a:r>
              <a:rPr lang="ru-RU" sz="1600" b="1" dirty="0" smtClean="0"/>
              <a:t>Бюджет консолидированный </a:t>
            </a:r>
          </a:p>
          <a:p>
            <a:pPr algn="just"/>
            <a:r>
              <a:rPr lang="ru-RU" sz="1600" dirty="0" smtClean="0"/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фондов). Консолидированным может быть бюджет на местном уровне (свод бюджета муниципального образования и бюджетов входящих в него поселений), региональном (свод бюджета субъекта Российской Федерации и бюджетов входящих в него муниципальных образований), федеральном (свод всех бюджетов бюджетной системы Российской Федерации).</a:t>
            </a:r>
            <a:r>
              <a:rPr lang="ru-RU" sz="1600" b="1" dirty="0" smtClean="0"/>
              <a:t> </a:t>
            </a:r>
          </a:p>
          <a:p>
            <a:pPr algn="just"/>
            <a:endParaRPr lang="ru-RU" sz="500" b="1" dirty="0" smtClean="0"/>
          </a:p>
          <a:p>
            <a:pPr algn="just"/>
            <a:r>
              <a:rPr lang="ru-RU" sz="1600" b="1" dirty="0" smtClean="0"/>
              <a:t>Бюджет муниципального образования </a:t>
            </a:r>
          </a:p>
          <a:p>
            <a:pPr marL="342858" indent="-342858" algn="just">
              <a:buAutoNum type="arabicPeriod"/>
            </a:pPr>
            <a:r>
              <a:rPr lang="ru-RU" sz="1600" dirty="0" smtClean="0"/>
              <a:t>Фонд денежных средств, предназначенный для финансирования функций, отнесенных к предметам ведения местного самоуправления. </a:t>
            </a:r>
          </a:p>
          <a:p>
            <a:pPr marL="342858" indent="-342858" algn="just">
              <a:buAutoNum type="arabicPeriod"/>
            </a:pPr>
            <a:r>
              <a:rPr lang="ru-RU" sz="1600" dirty="0" smtClean="0"/>
              <a:t>Основной финансовый документ муниципального образования, поселения на текущий             финансовый год, принимаемый представительным органом местного самоуправления.</a:t>
            </a:r>
          </a:p>
          <a:p>
            <a:pPr algn="just"/>
            <a:endParaRPr lang="ru-RU" sz="500" dirty="0" smtClean="0"/>
          </a:p>
          <a:p>
            <a:r>
              <a:rPr lang="ru-RU" sz="1600" b="1" dirty="0" smtClean="0"/>
              <a:t>Бюджетная классификация</a:t>
            </a:r>
          </a:p>
          <a:p>
            <a:pPr algn="just"/>
            <a:r>
              <a:rPr lang="ru-RU" sz="1600" dirty="0" smtClean="0"/>
              <a:t>Группировка доходов и расходов бюджетов всех уровней бюджетной системы РФ, а также источников финансирования дефицитов этих бюджетов, используемая для составления и исполнения бюджетов. </a:t>
            </a:r>
          </a:p>
          <a:p>
            <a:pPr marL="342858" indent="-342858" algn="just"/>
            <a:endParaRPr lang="ru-RU" sz="16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5.jpg"/>
          <p:cNvPicPr>
            <a:picLocks noChangeAspect="1"/>
          </p:cNvPicPr>
          <p:nvPr/>
        </p:nvPicPr>
        <p:blipFill>
          <a:blip r:embed="rId2">
            <a:lum bright="10000"/>
          </a:blip>
          <a:srcRect t="1333" b="4000"/>
          <a:stretch>
            <a:fillRect/>
          </a:stretch>
        </p:blipFill>
        <p:spPr>
          <a:xfrm>
            <a:off x="328894" y="1571612"/>
            <a:ext cx="8529386" cy="50720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95260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Орловской области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785926"/>
            <a:ext cx="85725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характеристики состояния и тенденции развития экономики региона используется комплекс показателей, таких как:</a:t>
            </a:r>
          </a:p>
          <a:p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Валовой региональный продукт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Индекс промышленного производства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Объем произведенной продукции сельского хозяйства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Объем инвестиций в основной капитал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Количество субъектов малого и среднего предпринимательства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Среднемесячная номинальная начисленная заработная плата в регионе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Уровень безработицы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818264"/>
            <a:ext cx="8858312" cy="4539694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/>
              <a:t>Бюджетная роспись </a:t>
            </a:r>
          </a:p>
          <a:p>
            <a:pPr algn="just"/>
            <a:r>
              <a:rPr lang="ru-RU" sz="1600" dirty="0" smtClean="0"/>
              <a:t>Документ, который составляется и ведется: - Главным распорядителем бюджетных средств – в целях исполнения бюджета в части расходов; - Главным администратором источников финансирования дефицита бюджета - в целях исполнения бюджета в части источников финансирования дефицита бюджета.</a:t>
            </a:r>
          </a:p>
          <a:p>
            <a:endParaRPr lang="ru-RU" sz="500" dirty="0" smtClean="0"/>
          </a:p>
          <a:p>
            <a:r>
              <a:rPr lang="ru-RU" sz="1600" b="1" dirty="0" smtClean="0"/>
              <a:t>Бюджетная система Российской Федерации </a:t>
            </a:r>
          </a:p>
          <a:p>
            <a:r>
              <a:rPr lang="ru-RU" sz="1600" dirty="0" smtClean="0"/>
              <a:t>Совокупность всех бюджетов в РФ: федерального, региональных, местных, государственных внебюджетных фондов.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Бюджетная смета </a:t>
            </a:r>
          </a:p>
          <a:p>
            <a:pPr algn="just"/>
            <a:r>
              <a:rPr lang="ru-RU" sz="1600" dirty="0" smtClean="0"/>
              <a:t>Документ, устанавливающий лимиты бюджетных обязательств казенного учреждения. Бюджетная смета представлена в разрезе кодов бюджетной классификации расходов. </a:t>
            </a:r>
          </a:p>
          <a:p>
            <a:pPr algn="just"/>
            <a:endParaRPr lang="ru-RU" sz="500" dirty="0" smtClean="0"/>
          </a:p>
          <a:p>
            <a:r>
              <a:rPr lang="ru-RU" sz="1600" b="1" dirty="0" smtClean="0"/>
              <a:t>Бюджетное обязательство </a:t>
            </a:r>
          </a:p>
          <a:p>
            <a:r>
              <a:rPr lang="ru-RU" sz="1600" dirty="0" smtClean="0"/>
              <a:t>Расходные обязательства, подлежащие исполнению в соответствующем финансовом году.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Бюджетные ассигнования </a:t>
            </a:r>
          </a:p>
          <a:p>
            <a:r>
              <a:rPr lang="ru-RU" sz="1600" dirty="0" smtClean="0"/>
              <a:t>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endParaRPr lang="ru-RU" sz="500" dirty="0" smtClean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697271"/>
            <a:ext cx="8858312" cy="523219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/>
              <a:t>Бюджетный процесс </a:t>
            </a:r>
          </a:p>
          <a:p>
            <a:pPr algn="just"/>
            <a:r>
              <a:rPr lang="ru-RU" sz="1600" dirty="0" smtClean="0"/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r>
              <a:rPr lang="ru-RU" sz="1600" b="1" dirty="0" smtClean="0"/>
              <a:t>.</a:t>
            </a:r>
          </a:p>
          <a:p>
            <a:endParaRPr lang="ru-RU" sz="500" dirty="0" smtClean="0"/>
          </a:p>
          <a:p>
            <a:r>
              <a:rPr lang="ru-RU" sz="1600" b="1" dirty="0" smtClean="0"/>
              <a:t>Бюджет субъекта Российской Федерации </a:t>
            </a:r>
          </a:p>
          <a:p>
            <a:pPr marL="342858" indent="-342858" algn="just">
              <a:buAutoNum type="arabicPeriod"/>
            </a:pPr>
            <a:r>
              <a:rPr lang="ru-RU" sz="1600" dirty="0" smtClean="0"/>
              <a:t>Фонд денежных средств субъекта РФ. Бюджет субъекта РФ может быть: - собственно    бюджет региона – фонд денежных средств, предназначенный для финансирования функций, отнесенных к предметам ведения субъекта РФ; - консолидированный – включает в себя бюджет региона и бюджеты муниципальных образований, входящих в состав данного региона. </a:t>
            </a:r>
          </a:p>
          <a:p>
            <a:pPr marL="342858" indent="-342858" algn="just">
              <a:buAutoNum type="arabicPeriod"/>
            </a:pPr>
            <a:r>
              <a:rPr lang="ru-RU" sz="1600" dirty="0" smtClean="0"/>
              <a:t>Основной финансовый документ региона на текущий финансовый год, имеющий силу закона.</a:t>
            </a:r>
          </a:p>
          <a:p>
            <a:endParaRPr lang="ru-RU" sz="500" dirty="0" smtClean="0"/>
          </a:p>
          <a:p>
            <a:r>
              <a:rPr lang="ru-RU" sz="1600" b="1" dirty="0" smtClean="0"/>
              <a:t>Бюджет федеральный </a:t>
            </a:r>
          </a:p>
          <a:p>
            <a:pPr marL="342858" indent="-342858" algn="just">
              <a:buAutoNum type="arabicPeriod"/>
            </a:pPr>
            <a:r>
              <a:rPr lang="ru-RU" sz="1600" dirty="0" smtClean="0"/>
              <a:t>Фонд денежных средств, предназначенный для финансирования функций, отнесенных к предметам ведения государства. </a:t>
            </a:r>
          </a:p>
          <a:p>
            <a:pPr marL="342858" indent="-342858" algn="just">
              <a:buFontTx/>
              <a:buAutoNum type="arabicPeriod"/>
            </a:pPr>
            <a:r>
              <a:rPr lang="ru-RU" sz="1600" dirty="0" smtClean="0"/>
              <a:t>Основной финансовый документ страны на текущий финансовый год, имеющий силу закона. </a:t>
            </a:r>
          </a:p>
          <a:p>
            <a:pPr marL="342858" indent="-342858" algn="just">
              <a:buAutoNum type="arabicPeriod"/>
            </a:pPr>
            <a:endParaRPr lang="ru-RU" sz="1600" dirty="0" smtClean="0"/>
          </a:p>
          <a:p>
            <a:pPr algn="just"/>
            <a:endParaRPr lang="ru-RU" sz="16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674258"/>
            <a:ext cx="8858312" cy="475513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В</a:t>
            </a:r>
          </a:p>
          <a:p>
            <a:r>
              <a:rPr lang="ru-RU" sz="1600" b="1" dirty="0" smtClean="0"/>
              <a:t>Ведомственная структура расходов бюджета </a:t>
            </a:r>
          </a:p>
          <a:p>
            <a:pPr algn="just"/>
            <a:r>
              <a:rPr lang="ru-RU" sz="1600" dirty="0" smtClean="0"/>
              <a:t>Распределение бюджетных средств по главным распорядителям бюджетных средств, по разделам, подразделам, целевым статьям и видам расходов бюджетной классификации Российской Федерации.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Внешний долг </a:t>
            </a:r>
          </a:p>
          <a:p>
            <a:pPr algn="just"/>
            <a:r>
              <a:rPr lang="ru-RU" sz="1600" dirty="0" smtClean="0"/>
              <a:t>Долг, выраженный в иностранной валюте. В объем внешнего долга не включается долг субъектов РФ и муниципальных образований перед Российской Федерацией, выраженный в иностранной валюте.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Внутренний долг </a:t>
            </a:r>
          </a:p>
          <a:p>
            <a:pPr algn="just"/>
            <a:r>
              <a:rPr lang="ru-RU" sz="1600" dirty="0" smtClean="0"/>
              <a:t>Долг, выраженный в валюте РФ (рублях), а также долг субъектов РФ и муниципальных образований перед Российской Федерацией, выраженный в иностранной валюте. </a:t>
            </a:r>
          </a:p>
          <a:p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Г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Главный администратор доходов бюджета </a:t>
            </a:r>
          </a:p>
          <a:p>
            <a:pPr algn="just"/>
            <a:r>
              <a:rPr lang="ru-RU" sz="1600" dirty="0" smtClean="0"/>
              <a:t>Орган государственной власти (местного самоуправления), орган управления государственным внебюджетным фондом, Центральный банк Российской Федерации, казенное учреждение, имеющий(ее) в своем ведении администраторов доходов бюджета. </a:t>
            </a:r>
            <a:endParaRPr lang="ru-RU" sz="16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6357958"/>
            <a:ext cx="8715436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642351"/>
            <a:ext cx="8858312" cy="500135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/>
              <a:t>Главный администратор источников финансирования дефицита бюджета </a:t>
            </a:r>
          </a:p>
          <a:p>
            <a:r>
              <a:rPr lang="ru-RU" sz="1600" dirty="0" smtClean="0"/>
              <a:t>Орган государственной власти (местного самоуправления), орган управления государственным внебюджетным фондом, иная организация, имеющий(</a:t>
            </a:r>
            <a:r>
              <a:rPr lang="ru-RU" sz="1600" dirty="0" err="1" smtClean="0"/>
              <a:t>ая</a:t>
            </a:r>
            <a:r>
              <a:rPr lang="ru-RU" sz="1600" dirty="0" smtClean="0"/>
              <a:t>) в своем ведении администраторов источников финансирования дефицита бюджета.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Главный распорядитель бюджетных средств (ГРБС) </a:t>
            </a:r>
          </a:p>
          <a:p>
            <a:r>
              <a:rPr lang="ru-RU" sz="1600" dirty="0" smtClean="0"/>
              <a:t>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Государственная или муниципальная гарантия </a:t>
            </a:r>
          </a:p>
          <a:p>
            <a:pPr algn="just"/>
            <a:r>
              <a:rPr lang="ru-RU" sz="1600" dirty="0" smtClean="0"/>
              <a:t>Вид долгового обязательства государства (муниципального образования). Предполагает обязанность государства (муниципального образования) уплатить кредитору (бенефициару) определенную денежную сумму за должника (принципала) за счет средств соответствующего бюджета при наступлении гарантийного случая. </a:t>
            </a:r>
          </a:p>
          <a:p>
            <a:pPr algn="just"/>
            <a:endParaRPr lang="ru-RU" sz="500" dirty="0" smtClean="0"/>
          </a:p>
          <a:p>
            <a:r>
              <a:rPr lang="ru-RU" sz="1600" b="1" dirty="0" smtClean="0"/>
              <a:t>Государственная программа </a:t>
            </a:r>
          </a:p>
          <a:p>
            <a:pPr algn="just"/>
            <a:r>
              <a:rPr lang="ru-RU" sz="1600" dirty="0" smtClean="0"/>
              <a:t>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6357958"/>
            <a:ext cx="8715436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642351"/>
            <a:ext cx="8858312" cy="500135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Д </a:t>
            </a:r>
          </a:p>
          <a:p>
            <a:r>
              <a:rPr lang="ru-RU" sz="1600" b="1" dirty="0" smtClean="0"/>
              <a:t>Дефицит бюджета </a:t>
            </a:r>
          </a:p>
          <a:p>
            <a:r>
              <a:rPr lang="ru-RU" sz="1600" dirty="0" smtClean="0"/>
              <a:t>Превышение расходов бюджета над его доходами.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Дотации </a:t>
            </a:r>
          </a:p>
          <a:p>
            <a:r>
              <a:rPr lang="ru-RU" sz="1600" dirty="0" smtClean="0"/>
              <a:t>Средства, предоставляемые одним бюджетом бюджетной системы РФ другому бюджету на безвозмездной и безвозвратной основе без указания конкретных целей использования.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Доходы бюджета </a:t>
            </a:r>
          </a:p>
          <a:p>
            <a:pPr algn="just"/>
            <a:r>
              <a:rPr lang="ru-RU" sz="1600" dirty="0" smtClean="0"/>
              <a:t>Поступающие от населения, организаций, учреждений в бюджет денежные средства в виде: - налогов; - неналоговых поступлений (пошлины, доходы от продажи имущества, штрафы и т.п.); - безвозмездных поступлений; - 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 </a:t>
            </a:r>
          </a:p>
          <a:p>
            <a:pPr algn="just"/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Е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Единый счет бюджета </a:t>
            </a:r>
          </a:p>
          <a:p>
            <a:pPr algn="just"/>
            <a:r>
              <a:rPr lang="ru-RU" sz="1600" dirty="0" smtClean="0"/>
              <a:t>Счет (совокупность счетов), открытый (открытых) Федеральному казначейству в учреждении Центрального банка РФ отдельно по каждому бюджету бюджетной системы РФ для осуществления операций по кассовым поступлениям в бюджет и кассовым выплатам из бюджета.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657740"/>
            <a:ext cx="8858312" cy="4985970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И </a:t>
            </a:r>
          </a:p>
          <a:p>
            <a:pPr algn="just"/>
            <a:r>
              <a:rPr lang="ru-RU" sz="1600" b="1" dirty="0" smtClean="0"/>
              <a:t>Источники финансирования дефицита бюджета </a:t>
            </a:r>
          </a:p>
          <a:p>
            <a:pPr algn="just"/>
            <a:r>
              <a:rPr lang="ru-RU" sz="1600" dirty="0" smtClean="0"/>
              <a:t>Средства, привлекаемые в бюджет для покрытия дефицита (кредиты банков, кредиты от других уровней бюджетов, кредиты финансовых международных организаций, ценные бумаги, иные источники). </a:t>
            </a:r>
          </a:p>
          <a:p>
            <a:endParaRPr lang="ru-RU" sz="500" b="1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К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Казенное учреждение</a:t>
            </a:r>
          </a:p>
          <a:p>
            <a:pPr algn="just"/>
            <a:r>
              <a:rPr lang="ru-RU" sz="1600" dirty="0" smtClean="0"/>
              <a:t>Государственное (муниципальное) учреждение, финансовое обеспечение деятельности которого осуществляется за счет средств соответствующего бюджета на основании бюджетной сметы.</a:t>
            </a:r>
          </a:p>
          <a:p>
            <a:endParaRPr lang="ru-RU" sz="500" b="1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Л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Лимиты бюджетных обязательств </a:t>
            </a:r>
          </a:p>
          <a:p>
            <a:pPr algn="just"/>
            <a:r>
              <a:rPr lang="ru-RU" sz="1600" dirty="0" smtClean="0"/>
              <a:t>Объем прав (в денежном выражении) по принятию и исполнению казенным учреждением бюджетных обязательств в текущем финансовом году и плановом периоде. </a:t>
            </a:r>
          </a:p>
          <a:p>
            <a:endParaRPr lang="ru-RU" sz="500" b="1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М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Межбюджетные отношения </a:t>
            </a:r>
          </a:p>
          <a:p>
            <a:r>
              <a:rPr lang="ru-RU" sz="1600" dirty="0" smtClean="0"/>
              <a:t>Взаимоотношения между публично-правовыми образованиями по вопросам осуществления бюджетного процесса. </a:t>
            </a:r>
          </a:p>
          <a:p>
            <a:endParaRPr lang="ru-RU" sz="500" b="1" dirty="0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646728"/>
            <a:ext cx="8858312" cy="513985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just"/>
            <a:r>
              <a:rPr lang="ru-RU" sz="1600" b="1" dirty="0" smtClean="0"/>
              <a:t>Межбюджетные трансферты </a:t>
            </a:r>
          </a:p>
          <a:p>
            <a:pPr algn="just"/>
            <a:r>
              <a:rPr lang="ru-RU" sz="1600" dirty="0" smtClean="0"/>
              <a:t>Средства, предоставляемые одним бюджетом бюджетной системы РФ другому бюджету.</a:t>
            </a:r>
          </a:p>
          <a:p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Н</a:t>
            </a:r>
          </a:p>
          <a:p>
            <a:r>
              <a:rPr lang="ru-RU" sz="1600" b="1" dirty="0" err="1" smtClean="0"/>
              <a:t>Непрограммные</a:t>
            </a:r>
            <a:r>
              <a:rPr lang="ru-RU" sz="1600" b="1" dirty="0" smtClean="0"/>
              <a:t> расходы </a:t>
            </a:r>
          </a:p>
          <a:p>
            <a:r>
              <a:rPr lang="ru-RU" sz="1600" dirty="0" smtClean="0"/>
              <a:t>Расходные обязательства, не включенные в государственные программы. </a:t>
            </a:r>
          </a:p>
          <a:p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О </a:t>
            </a:r>
          </a:p>
          <a:p>
            <a:r>
              <a:rPr lang="ru-RU" sz="1600" b="1" dirty="0" smtClean="0"/>
              <a:t>Обоснование бюджетных ассигнований </a:t>
            </a:r>
          </a:p>
          <a:p>
            <a:pPr algn="just"/>
            <a:r>
              <a:rPr lang="ru-RU" sz="1600" dirty="0" smtClean="0"/>
              <a:t>Документ, содержащий информацию о бюджетных средствах в очередном финансовом году (очередном финансовом году и плановом периоде). </a:t>
            </a:r>
          </a:p>
          <a:p>
            <a:pPr algn="just"/>
            <a:endParaRPr lang="ru-RU" sz="500" dirty="0" smtClean="0"/>
          </a:p>
          <a:p>
            <a:r>
              <a:rPr lang="ru-RU" sz="1600" b="1" dirty="0" smtClean="0"/>
              <a:t>Отчетный финансовый год </a:t>
            </a:r>
          </a:p>
          <a:p>
            <a:r>
              <a:rPr lang="ru-RU" sz="1600" dirty="0" smtClean="0"/>
              <a:t>Год, предшествующий текущему финансовому году. </a:t>
            </a:r>
          </a:p>
          <a:p>
            <a:endParaRPr lang="ru-RU" sz="500" dirty="0" smtClean="0"/>
          </a:p>
          <a:p>
            <a:r>
              <a:rPr lang="ru-RU" sz="1600" b="1" dirty="0" smtClean="0"/>
              <a:t>Очередной финансовый год </a:t>
            </a:r>
          </a:p>
          <a:p>
            <a:r>
              <a:rPr lang="ru-RU" sz="1600" dirty="0" smtClean="0"/>
              <a:t>Год, следующий за текущим финансовым годом. </a:t>
            </a:r>
          </a:p>
          <a:p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П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Плановый период </a:t>
            </a:r>
          </a:p>
          <a:p>
            <a:r>
              <a:rPr lang="ru-RU" sz="1600" dirty="0" smtClean="0"/>
              <a:t>Два финансовых года, следующие за очередным финансовым годом. </a:t>
            </a:r>
          </a:p>
          <a:p>
            <a:endParaRPr lang="ru-RU" sz="800" dirty="0" smtClean="0"/>
          </a:p>
          <a:p>
            <a:r>
              <a:rPr lang="ru-RU" sz="1600" b="1" dirty="0" err="1" smtClean="0"/>
              <a:t>Профицит</a:t>
            </a:r>
            <a:r>
              <a:rPr lang="ru-RU" sz="1600" b="1" dirty="0" smtClean="0"/>
              <a:t> бюджета </a:t>
            </a:r>
          </a:p>
          <a:p>
            <a:r>
              <a:rPr lang="ru-RU" sz="1600" dirty="0" smtClean="0"/>
              <a:t>Превышение доходов бюджета над его расходами.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822640"/>
            <a:ext cx="8858312" cy="4678194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/>
              <a:t>Получатель бюджетных средств (ПБС) </a:t>
            </a:r>
          </a:p>
          <a:p>
            <a:pPr algn="just"/>
            <a:r>
              <a:rPr lang="ru-RU" sz="1600" dirty="0" smtClean="0"/>
              <a:t>Орган государственной власти (местного самоуправления), орган управления государственным внебюджетным фондом, или находящееся в ведении ГРБС казенное учреждение, имеющий(ее) право на исполнение своих функций за счет средств соответствующего бюджета. </a:t>
            </a:r>
          </a:p>
          <a:p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Р</a:t>
            </a:r>
          </a:p>
          <a:p>
            <a:r>
              <a:rPr lang="ru-RU" sz="1600" b="1" dirty="0" smtClean="0"/>
              <a:t>Распорядитель бюджетных средств (РБС) </a:t>
            </a:r>
          </a:p>
          <a:p>
            <a:pPr algn="just"/>
            <a:r>
              <a:rPr lang="ru-RU" sz="1600" dirty="0" smtClean="0"/>
              <a:t>Орган государственной власти (местного самоуправления), орган управления государственным внебюджетным фондом, или казенное учреждение, наделенный(</a:t>
            </a:r>
            <a:r>
              <a:rPr lang="ru-RU" sz="1600" dirty="0" err="1" smtClean="0"/>
              <a:t>ое</a:t>
            </a:r>
            <a:r>
              <a:rPr lang="ru-RU" sz="1600" dirty="0" smtClean="0"/>
              <a:t>) правом распределять полученные средства бюджета между подведомственными распорядителями и получателями бюджетных средств. </a:t>
            </a:r>
          </a:p>
          <a:p>
            <a:endParaRPr lang="ru-RU" sz="500" b="1" dirty="0" smtClean="0"/>
          </a:p>
          <a:p>
            <a:r>
              <a:rPr lang="ru-RU" sz="1600" b="1" dirty="0" smtClean="0"/>
              <a:t>Расходное обязательство </a:t>
            </a:r>
          </a:p>
          <a:p>
            <a:pPr algn="just"/>
            <a:r>
              <a:rPr lang="ru-RU" sz="1600" dirty="0" smtClean="0"/>
              <a:t>Обязанность публично-правового образования предоставить физическому или юридическому лицу, иному уровню бюджета, международной организации средства из соответствующего бюджета. </a:t>
            </a:r>
          </a:p>
          <a:p>
            <a:endParaRPr lang="ru-RU" sz="500" b="1" dirty="0" smtClean="0"/>
          </a:p>
          <a:p>
            <a:r>
              <a:rPr lang="ru-RU" sz="1600" b="1" dirty="0" smtClean="0"/>
              <a:t>Расходы бюджета </a:t>
            </a:r>
          </a:p>
          <a:p>
            <a:r>
              <a:rPr lang="ru-RU" sz="1600" dirty="0" smtClean="0"/>
              <a:t>Выплачиваемые из бюджета денежные средства. </a:t>
            </a:r>
          </a:p>
          <a:p>
            <a:pPr algn="just"/>
            <a:endParaRPr lang="ru-RU" sz="500" dirty="0" smtClean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754591"/>
            <a:ext cx="8858312" cy="4031863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С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Сводная бюджетная роспись </a:t>
            </a:r>
          </a:p>
          <a:p>
            <a:pPr algn="just"/>
            <a:r>
              <a:rPr lang="ru-RU" sz="1600" dirty="0" smtClean="0"/>
              <a:t>Документ, который составляется и ведется финансовым органом (</a:t>
            </a:r>
            <a:r>
              <a:rPr lang="ru-RU" sz="1600" dirty="0" err="1" smtClean="0"/>
              <a:t>органом</a:t>
            </a:r>
            <a:r>
              <a:rPr lang="ru-RU" sz="1600" dirty="0" smtClean="0"/>
              <a:t> управления государственным внебюджетным фондом) в целях организации исполнения бюджета по расходам бюджета и источникам финансирования дефицита бюджета. </a:t>
            </a:r>
          </a:p>
          <a:p>
            <a:pPr algn="just"/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Т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Текущий финансовый год </a:t>
            </a:r>
          </a:p>
          <a:p>
            <a:pPr algn="just"/>
            <a:r>
              <a:rPr lang="ru-RU" sz="1600" dirty="0" smtClean="0"/>
              <a:t>Год, в котором осуществляется исполнение бюджета, составление и рассмотрение проекта бюджета на очередной финансовый год и плановый период. </a:t>
            </a:r>
          </a:p>
          <a:p>
            <a:pPr algn="just"/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У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Участники бюджетного процесса </a:t>
            </a:r>
          </a:p>
          <a:p>
            <a:pPr algn="just"/>
            <a:r>
              <a:rPr lang="ru-RU" sz="1600" dirty="0" smtClean="0"/>
              <a:t>Субъекты, осуществляющие деятельность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endParaRPr lang="ru-RU" sz="500" dirty="0" smtClean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9732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34" y="71414"/>
            <a:ext cx="1375470" cy="116227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21" y="162116"/>
            <a:ext cx="8534400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b="1" dirty="0" smtClean="0"/>
              <a:t>ГЛОССАРИЙ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1686684"/>
            <a:ext cx="8858312" cy="238525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endParaRPr lang="ru-RU" sz="500" dirty="0" smtClean="0"/>
          </a:p>
          <a:p>
            <a:r>
              <a:rPr lang="ru-RU" sz="1600" b="1" dirty="0" smtClean="0">
                <a:solidFill>
                  <a:srgbClr val="0070C0"/>
                </a:solidFill>
              </a:rPr>
              <a:t>Ф</a:t>
            </a:r>
          </a:p>
          <a:p>
            <a:r>
              <a:rPr lang="ru-RU" sz="1600" b="1" dirty="0" smtClean="0"/>
              <a:t>Финансовый орган </a:t>
            </a:r>
          </a:p>
          <a:p>
            <a:pPr algn="just"/>
            <a:r>
              <a:rPr lang="ru-RU" sz="1600" dirty="0" smtClean="0"/>
              <a:t>На федеральном уровне – Министерство финансов Российской Федерации. На уровне субъекта РФ – органы исполнительной власти субъектов РФ, осуществляющие составление и организацию исполнения бюджетов субъектов РФ (министерства финансов, департаменты финансов, управления финансов и др.). На местном уровне – органы (должностные лица) местных администраций, осуществляющие составление и организацию исполнения местных бюджетов (департаменты финансов, управления финансов, финансовые отделы и др.).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520f062ef5e0335027b7a73da56ad20d.png"/>
          <p:cNvPicPr>
            <a:picLocks noChangeAspect="1"/>
          </p:cNvPicPr>
          <p:nvPr/>
        </p:nvPicPr>
        <p:blipFill>
          <a:blip r:embed="rId2">
            <a:lum bright="44000" contrast="-58000"/>
          </a:blip>
          <a:srcRect l="7915" t="17347" r="6673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600" y="366698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продукт, </a:t>
            </a:r>
            <a:br>
              <a:rPr lang="ru-RU" sz="3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млрд</a:t>
            </a:r>
            <a:r>
              <a:rPr lang="ru-RU" sz="3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</a:t>
            </a:r>
            <a:r>
              <a:rPr lang="ru-RU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1416564198"/>
              </p:ext>
            </p:extLst>
          </p:nvPr>
        </p:nvGraphicFramePr>
        <p:xfrm>
          <a:off x="0" y="1313384"/>
          <a:ext cx="885698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106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519e954ae6bd629544356cae3e51766_XL.jpg"/>
          <p:cNvPicPr>
            <a:picLocks noChangeAspect="1"/>
          </p:cNvPicPr>
          <p:nvPr/>
        </p:nvPicPr>
        <p:blipFill>
          <a:blip r:embed="rId2" cstate="print"/>
          <a:srcRect l="16455" t="12658"/>
          <a:stretch>
            <a:fillRect/>
          </a:stretch>
        </p:blipFill>
        <p:spPr>
          <a:xfrm>
            <a:off x="243270" y="214291"/>
            <a:ext cx="1685524" cy="1057268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928794" y="241156"/>
            <a:ext cx="6357982" cy="758952"/>
          </a:xfrm>
        </p:spPr>
        <p:txBody>
          <a:bodyPr lIns="82936" tIns="41468" rIns="82936" bIns="41468">
            <a:noAutofit/>
          </a:bodyPr>
          <a:lstStyle/>
          <a:p>
            <a:r>
              <a:rPr lang="ru-RU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4" name="Рисунок 3" descr="g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9652" y="0"/>
            <a:ext cx="714348" cy="969666"/>
          </a:xfrm>
          <a:prstGeom prst="rect">
            <a:avLst/>
          </a:prstGeom>
        </p:spPr>
      </p:pic>
      <p:sp>
        <p:nvSpPr>
          <p:cNvPr id="12" name="Загнутый угол 11"/>
          <p:cNvSpPr/>
          <p:nvPr/>
        </p:nvSpPr>
        <p:spPr>
          <a:xfrm>
            <a:off x="2286000" y="1571622"/>
            <a:ext cx="4929206" cy="1214436"/>
          </a:xfrm>
          <a:prstGeom prst="foldedCorner">
            <a:avLst>
              <a:gd name="adj" fmla="val 2548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143108" y="1627529"/>
            <a:ext cx="5143500" cy="10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Информационный ресурс «Бюджет для граждан» подготовлен Департаментом финансов Орловской 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158" y="2867951"/>
            <a:ext cx="8358246" cy="3924141"/>
          </a:xfrm>
          <a:prstGeom prst="rect">
            <a:avLst/>
          </a:prstGeom>
          <a:noFill/>
        </p:spPr>
        <p:txBody>
          <a:bodyPr wrap="square" lIns="91428" tIns="45715" rIns="91428" bIns="45715">
            <a:spAutoFit/>
          </a:bodyPr>
          <a:lstStyle/>
          <a:p>
            <a:pPr algn="ctr">
              <a:defRPr/>
            </a:pPr>
            <a:r>
              <a:rPr lang="ru-RU" b="1" u="none" dirty="0">
                <a:latin typeface="Times New Roman" pitchFamily="18" charset="0"/>
                <a:cs typeface="Times New Roman" pitchFamily="18" charset="0"/>
              </a:rPr>
              <a:t>Местонахождение Департамента финансов Орловской области:</a:t>
            </a:r>
          </a:p>
          <a:p>
            <a:pPr algn="ctr">
              <a:defRPr/>
            </a:pPr>
            <a:r>
              <a:rPr lang="ru-RU" u="none" dirty="0">
                <a:latin typeface="Times New Roman" pitchFamily="18" charset="0"/>
                <a:cs typeface="Times New Roman" pitchFamily="18" charset="0"/>
              </a:rPr>
              <a:t>302021 г. Орел, площадь Ленина, д. 1 </a:t>
            </a:r>
          </a:p>
          <a:p>
            <a:pPr algn="ctr">
              <a:defRPr/>
            </a:pPr>
            <a:r>
              <a:rPr lang="ru-RU" b="1" u="none" dirty="0">
                <a:latin typeface="Times New Roman" pitchFamily="18" charset="0"/>
                <a:cs typeface="Times New Roman" pitchFamily="18" charset="0"/>
              </a:rPr>
              <a:t>Контактный телефон: </a:t>
            </a:r>
            <a:r>
              <a:rPr lang="ru-RU" u="none" dirty="0">
                <a:latin typeface="Times New Roman" pitchFamily="18" charset="0"/>
                <a:cs typeface="Times New Roman" pitchFamily="18" charset="0"/>
              </a:rPr>
              <a:t>(4862)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ru-RU" u="none" dirty="0" smtClean="0">
                <a:latin typeface="Times New Roman" pitchFamily="18" charset="0"/>
                <a:cs typeface="Times New Roman" pitchFamily="18" charset="0"/>
              </a:rPr>
              <a:t>-83-68</a:t>
            </a:r>
            <a:endParaRPr lang="ru-RU" u="none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u="none" dirty="0">
                <a:latin typeface="Times New Roman" pitchFamily="18" charset="0"/>
                <a:cs typeface="Times New Roman" pitchFamily="18" charset="0"/>
              </a:rPr>
              <a:t>Факс:</a:t>
            </a:r>
            <a:r>
              <a:rPr lang="ru-RU" u="none" dirty="0">
                <a:latin typeface="Times New Roman" pitchFamily="18" charset="0"/>
                <a:cs typeface="Times New Roman" pitchFamily="18" charset="0"/>
              </a:rPr>
              <a:t> (4862) 59-83-70</a:t>
            </a:r>
          </a:p>
          <a:p>
            <a:pPr algn="ctr">
              <a:defRPr/>
            </a:pPr>
            <a:r>
              <a:rPr lang="ru-RU" b="1" u="none" dirty="0"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depfin@adm.orel.ru</a:t>
            </a:r>
          </a:p>
          <a:p>
            <a:pPr algn="ctr">
              <a:defRPr/>
            </a:pPr>
            <a:endParaRPr lang="en-US" sz="1100" u="none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u="none" dirty="0">
                <a:latin typeface="Times New Roman" pitchFamily="18" charset="0"/>
                <a:cs typeface="Times New Roman" pitchFamily="18" charset="0"/>
              </a:rPr>
              <a:t>График работы Департамента:</a:t>
            </a:r>
          </a:p>
          <a:p>
            <a:pPr algn="ctr">
              <a:defRPr/>
            </a:pPr>
            <a:r>
              <a:rPr lang="ru-RU" u="none" dirty="0">
                <a:latin typeface="Times New Roman" pitchFamily="18" charset="0"/>
                <a:cs typeface="Times New Roman" pitchFamily="18" charset="0"/>
              </a:rPr>
              <a:t> понедельник – пятница с 9-00 до </a:t>
            </a:r>
            <a:r>
              <a:rPr lang="ru-RU" u="none" dirty="0" smtClean="0">
                <a:latin typeface="Times New Roman" pitchFamily="18" charset="0"/>
                <a:cs typeface="Times New Roman" pitchFamily="18" charset="0"/>
              </a:rPr>
              <a:t>18-00</a:t>
            </a:r>
            <a:endParaRPr lang="ru-RU" u="none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100" u="none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b="1" u="none" dirty="0" smtClean="0">
                <a:latin typeface="Times New Roman" pitchFamily="18" charset="0"/>
                <a:cs typeface="Times New Roman" pitchFamily="18" charset="0"/>
              </a:rPr>
              <a:t>лен Правительства Орловской области - руководитель  </a:t>
            </a:r>
            <a:r>
              <a:rPr lang="ru-RU" b="1" u="none" dirty="0">
                <a:latin typeface="Times New Roman" pitchFamily="18" charset="0"/>
                <a:cs typeface="Times New Roman" pitchFamily="18" charset="0"/>
              </a:rPr>
              <a:t>Департамента </a:t>
            </a:r>
            <a:r>
              <a:rPr lang="ru-RU" b="1" u="none" dirty="0" smtClean="0">
                <a:latin typeface="Times New Roman" pitchFamily="18" charset="0"/>
                <a:cs typeface="Times New Roman" pitchFamily="18" charset="0"/>
              </a:rPr>
              <a:t>финансов Орловской </a:t>
            </a:r>
            <a:r>
              <a:rPr lang="ru-RU" b="1" u="none" dirty="0">
                <a:latin typeface="Times New Roman" pitchFamily="18" charset="0"/>
                <a:cs typeface="Times New Roman" pitchFamily="18" charset="0"/>
              </a:rPr>
              <a:t>области </a:t>
            </a:r>
            <a:endParaRPr lang="ru-RU" u="none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u="none" dirty="0" smtClean="0">
                <a:latin typeface="Times New Roman" pitchFamily="18" charset="0"/>
                <a:cs typeface="Times New Roman" pitchFamily="18" charset="0"/>
              </a:rPr>
              <a:t>Сапожникова Елена Валентиновна</a:t>
            </a:r>
          </a:p>
          <a:p>
            <a:pPr algn="ctr">
              <a:defRPr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i="1" u="none" dirty="0" smtClean="0">
                <a:latin typeface="Times New Roman" pitchFamily="18" charset="0"/>
                <a:cs typeface="Times New Roman" pitchFamily="18" charset="0"/>
              </a:rPr>
              <a:t>Прием граждан по личным вопросам осуществляется каждый 1й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i="1" u="none" dirty="0" smtClean="0">
                <a:latin typeface="Times New Roman" pitchFamily="18" charset="0"/>
                <a:cs typeface="Times New Roman" pitchFamily="18" charset="0"/>
              </a:rPr>
              <a:t>етверг месяца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 15-00 до 18-00</a:t>
            </a:r>
            <a:endParaRPr lang="en-US" i="1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600" y="366698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валового регионального продукта в 2016 году </a:t>
            </a:r>
            <a:r>
              <a:rPr lang="ru-RU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819837325"/>
              </p:ext>
            </p:extLst>
          </p:nvPr>
        </p:nvGraphicFramePr>
        <p:xfrm>
          <a:off x="428596" y="1571612"/>
          <a:ext cx="8136904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106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.gif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214282" y="1500174"/>
            <a:ext cx="8715436" cy="52418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7062" y="142852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ru-RU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промышленного производства </a:t>
            </a:r>
            <a:br>
              <a:rPr lang="ru-RU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% к предыдущему году</a:t>
            </a:r>
            <a:endParaRPr lang="ru-RU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724459711"/>
              </p:ext>
            </p:extLst>
          </p:nvPr>
        </p:nvGraphicFramePr>
        <p:xfrm>
          <a:off x="215516" y="1484784"/>
          <a:ext cx="8640960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2918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82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Обычн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NewsPrint">
    <a:majorFont>
      <a:latin typeface="Impact"/>
      <a:ea typeface=""/>
      <a:cs typeface=""/>
      <a:font script="Jpan" typeface="HGP創英角ｺﾞｼｯｸUB"/>
      <a:font script="Hang" typeface="HY견고딕"/>
      <a:font script="Hans" typeface="微软雅黑"/>
      <a:font script="Hant" typeface="微軟正黑體"/>
      <a:font script="Arab" typeface="Tahoma"/>
      <a:font script="Hebr" typeface="To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NewsPrint">
    <a:fillStyleLst>
      <a:solidFill>
        <a:schemeClr val="phClr"/>
      </a:solidFill>
      <a:gradFill rotWithShape="1">
        <a:gsLst>
          <a:gs pos="0">
            <a:schemeClr val="phClr">
              <a:tint val="37000"/>
              <a:hueMod val="100000"/>
              <a:satMod val="200000"/>
              <a:lumMod val="88000"/>
            </a:schemeClr>
          </a:gs>
          <a:gs pos="100000">
            <a:schemeClr val="phClr">
              <a:tint val="53000"/>
              <a:shade val="100000"/>
              <a:hueMod val="100000"/>
              <a:satMod val="350000"/>
              <a:lumMod val="79000"/>
            </a:schemeClr>
          </a:gs>
        </a:gsLst>
        <a:lin ang="5400000" scaled="1"/>
      </a:gradFill>
      <a:gradFill rotWithShape="1">
        <a:gsLst>
          <a:gs pos="0">
            <a:schemeClr val="phClr">
              <a:tint val="83000"/>
              <a:shade val="100000"/>
              <a:alpha val="100000"/>
              <a:hueMod val="100000"/>
              <a:satMod val="220000"/>
              <a:lumMod val="90000"/>
            </a:schemeClr>
          </a:gs>
          <a:gs pos="76000">
            <a:schemeClr val="phClr">
              <a:shade val="100000"/>
            </a:schemeClr>
          </a:gs>
          <a:gs pos="100000">
            <a:schemeClr val="phClr">
              <a:shade val="93000"/>
              <a:alpha val="100000"/>
              <a:satMod val="100000"/>
              <a:lumMod val="93000"/>
            </a:schemeClr>
          </a:gs>
        </a:gsLst>
        <a:path path="circle">
          <a:fillToRect l="15000" t="15000" r="100000" b="100000"/>
        </a:path>
      </a:gradFill>
    </a:fillStyleLst>
    <a:lnStyleLst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12700" dir="5280000" rotWithShape="0">
            <a:srgbClr val="000000">
              <a:alpha val="40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2700">
          <a:bevelT w="31750" h="127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3000"/>
            </a:schemeClr>
          </a:gs>
          <a:gs pos="100000">
            <a:schemeClr val="phClr">
              <a:shade val="55000"/>
            </a:schemeClr>
          </a:gs>
        </a:gsLst>
        <a:lin ang="5400000" scaled="1"/>
      </a:gradFill>
      <a:blipFill rotWithShape="1">
        <a:blip xmlns:r="http://schemas.openxmlformats.org/officeDocument/2006/relationships" r:embed="rId1">
          <a:duotone>
            <a:schemeClr val="phClr">
              <a:shade val="20000"/>
              <a:satMod val="350000"/>
              <a:lumMod val="125000"/>
            </a:schemeClr>
            <a:schemeClr val="phClr">
              <a:tint val="90000"/>
              <a:satMod val="250000"/>
            </a:schemeClr>
          </a:duotone>
        </a:blip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  <a:fontScheme name="NewsPrint">
    <a:majorFont>
      <a:latin typeface="Impact"/>
      <a:ea typeface=""/>
      <a:cs typeface=""/>
      <a:font script="Jpan" typeface="HGP創英角ｺﾞｼｯｸUB"/>
      <a:font script="Hang" typeface="HY견고딕"/>
      <a:font script="Hans" typeface="微软雅黑"/>
      <a:font script="Hant" typeface="微軟正黑體"/>
      <a:font script="Arab" typeface="Tahoma"/>
      <a:font script="Hebr" typeface="To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NewsPrint">
    <a:fillStyleLst>
      <a:solidFill>
        <a:schemeClr val="phClr"/>
      </a:solidFill>
      <a:gradFill rotWithShape="1">
        <a:gsLst>
          <a:gs pos="0">
            <a:schemeClr val="phClr">
              <a:tint val="37000"/>
              <a:hueMod val="100000"/>
              <a:satMod val="200000"/>
              <a:lumMod val="88000"/>
            </a:schemeClr>
          </a:gs>
          <a:gs pos="100000">
            <a:schemeClr val="phClr">
              <a:tint val="53000"/>
              <a:shade val="100000"/>
              <a:hueMod val="100000"/>
              <a:satMod val="350000"/>
              <a:lumMod val="79000"/>
            </a:schemeClr>
          </a:gs>
        </a:gsLst>
        <a:lin ang="5400000" scaled="1"/>
      </a:gradFill>
      <a:gradFill rotWithShape="1">
        <a:gsLst>
          <a:gs pos="0">
            <a:schemeClr val="phClr">
              <a:tint val="83000"/>
              <a:shade val="100000"/>
              <a:alpha val="100000"/>
              <a:hueMod val="100000"/>
              <a:satMod val="220000"/>
              <a:lumMod val="90000"/>
            </a:schemeClr>
          </a:gs>
          <a:gs pos="76000">
            <a:schemeClr val="phClr">
              <a:shade val="100000"/>
            </a:schemeClr>
          </a:gs>
          <a:gs pos="100000">
            <a:schemeClr val="phClr">
              <a:shade val="93000"/>
              <a:alpha val="100000"/>
              <a:satMod val="100000"/>
              <a:lumMod val="93000"/>
            </a:schemeClr>
          </a:gs>
        </a:gsLst>
        <a:path path="circle">
          <a:fillToRect l="15000" t="15000" r="100000" b="100000"/>
        </a:path>
      </a:gradFill>
    </a:fillStyleLst>
    <a:lnStyleLst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12700" dir="5280000" rotWithShape="0">
            <a:srgbClr val="000000">
              <a:alpha val="40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12700">
          <a:bevelT w="31750" h="127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3000"/>
            </a:schemeClr>
          </a:gs>
          <a:gs pos="100000">
            <a:schemeClr val="phClr">
              <a:shade val="55000"/>
            </a:schemeClr>
          </a:gs>
        </a:gsLst>
        <a:lin ang="5400000" scaled="1"/>
      </a:gradFill>
      <a:blipFill rotWithShape="1">
        <a:blip xmlns:r="http://schemas.openxmlformats.org/officeDocument/2006/relationships" r:embed="rId1">
          <a:duotone>
            <a:schemeClr val="phClr">
              <a:shade val="20000"/>
              <a:satMod val="350000"/>
              <a:lumMod val="125000"/>
            </a:schemeClr>
            <a:schemeClr val="phClr">
              <a:tint val="90000"/>
              <a:satMod val="250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cdb2004c022gl</Template>
  <TotalTime>86267</TotalTime>
  <Words>7517</Words>
  <Application>Microsoft Office PowerPoint</Application>
  <PresentationFormat>Экран (4:3)</PresentationFormat>
  <Paragraphs>2313</Paragraphs>
  <Slides>70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Обычная</vt:lpstr>
      <vt:lpstr>Слайд 1</vt:lpstr>
      <vt:lpstr>Слайд 2</vt:lpstr>
      <vt:lpstr>Слайд 3</vt:lpstr>
      <vt:lpstr>Слайд 4</vt:lpstr>
      <vt:lpstr>Характеристика Орловской области</vt:lpstr>
      <vt:lpstr>Показатели социально-экономического развития  Орловской области </vt:lpstr>
      <vt:lpstr>Валовой региональный продукт,  млрд рублей  </vt:lpstr>
      <vt:lpstr>Структура валового регионального продукта в 2016 году 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Основные показатели исполнения бюджетов           за 2014-2016 годы</vt:lpstr>
      <vt:lpstr>Основные показатели исполнения бюджетов субъектов Российской Федерации, входящих в Центральный федеральный округ, за 2016 год </vt:lpstr>
      <vt:lpstr>Исполнение областного бюджета за 2014-2016 годы</vt:lpstr>
      <vt:lpstr>Исполнение областного бюджета по доходам за 2015-2016 годы</vt:lpstr>
      <vt:lpstr>Структура налоговых и неналоговых  доходов за 2016 год</vt:lpstr>
      <vt:lpstr>Информация о предоставленных налоговых льготах, преференциях</vt:lpstr>
      <vt:lpstr>Структура безвозмездных поступлений  за 2016 год</vt:lpstr>
      <vt:lpstr>Динамика безвозмездных поступлений в областной бюджет за 2015-2016 годы</vt:lpstr>
      <vt:lpstr>Реестр поступлений налоговых платежей в бюджет от крупных плательщиков по основным видам налогов (налог на прибыль, налог на имущество, НДФЛ)  </vt:lpstr>
      <vt:lpstr>Исполнение областного бюджета по расходам за 2015-2016 годы</vt:lpstr>
      <vt:lpstr>Исполнение областного бюджета по расходам за 2015-2016 годы</vt:lpstr>
      <vt:lpstr>Исполнение областного бюджета по расходам за 2015-2016 годы</vt:lpstr>
      <vt:lpstr>Исполнение областного бюджета по расходам за 2015-2016 годы</vt:lpstr>
      <vt:lpstr>Исполнение областного бюджета по расходам за 2015-2016 годы</vt:lpstr>
      <vt:lpstr>Динамика исполнения расходов  областного бюджета за 2015-2016 годы</vt:lpstr>
      <vt:lpstr>Публичные нормативные обязательства </vt:lpstr>
      <vt:lpstr>Меры социальной поддержки  отдельных категорий граждан</vt:lpstr>
      <vt:lpstr>Слайд 44</vt:lpstr>
      <vt:lpstr>Уровень заработной платы в учреждениях бюджетной сферы</vt:lpstr>
      <vt:lpstr>Информация об исполнении  государственных программ в 2016 году</vt:lpstr>
      <vt:lpstr>Исполнение государственных программ Орловской области в 2016 году</vt:lpstr>
      <vt:lpstr>Исполнение государственных программ Орловской области в 2016 году</vt:lpstr>
      <vt:lpstr>Исполнение государственных программ Орловской области в 2016 году</vt:lpstr>
      <vt:lpstr>Слайд 50</vt:lpstr>
      <vt:lpstr>Слайд 51</vt:lpstr>
      <vt:lpstr>Слайд 52</vt:lpstr>
      <vt:lpstr>Динамика исполнения Дорожного фонда Орловской области за 2015-2016 годы</vt:lpstr>
      <vt:lpstr>Слайд 54</vt:lpstr>
      <vt:lpstr>Слайд 55</vt:lpstr>
      <vt:lpstr>Динамика государственного долга  Орловской области</vt:lpstr>
      <vt:lpstr>Структура государственного долга  Орловской области       15 795,5 млн рублей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Совместное заседание Координационного совещания руководителей правоохранительных органов Орловской области и Координационного Совета по противодействию коррупции в Орловской области</dc:title>
  <dc:creator>Инесса Федотова</dc:creator>
  <cp:lastModifiedBy>Anna</cp:lastModifiedBy>
  <cp:revision>11420</cp:revision>
  <cp:lastPrinted>2017-04-04T11:32:17Z</cp:lastPrinted>
  <dcterms:created xsi:type="dcterms:W3CDTF">2010-09-28T04:44:59Z</dcterms:created>
  <dcterms:modified xsi:type="dcterms:W3CDTF">2017-06-30T05:39:15Z</dcterms:modified>
</cp:coreProperties>
</file>